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92" r:id="rId3"/>
    <p:sldId id="390" r:id="rId4"/>
    <p:sldId id="257" r:id="rId5"/>
    <p:sldId id="259" r:id="rId6"/>
    <p:sldId id="274" r:id="rId7"/>
    <p:sldId id="406" r:id="rId8"/>
    <p:sldId id="262" r:id="rId9"/>
    <p:sldId id="271" r:id="rId10"/>
    <p:sldId id="266" r:id="rId11"/>
    <p:sldId id="260" r:id="rId12"/>
    <p:sldId id="272" r:id="rId13"/>
    <p:sldId id="374" r:id="rId14"/>
    <p:sldId id="404" r:id="rId15"/>
    <p:sldId id="384" r:id="rId16"/>
    <p:sldId id="261" r:id="rId17"/>
    <p:sldId id="397" r:id="rId18"/>
    <p:sldId id="398" r:id="rId19"/>
    <p:sldId id="399" r:id="rId20"/>
    <p:sldId id="402" r:id="rId21"/>
    <p:sldId id="400" r:id="rId22"/>
    <p:sldId id="401" r:id="rId23"/>
    <p:sldId id="273" r:id="rId24"/>
    <p:sldId id="393" r:id="rId25"/>
    <p:sldId id="394" r:id="rId26"/>
    <p:sldId id="289" r:id="rId27"/>
    <p:sldId id="279" r:id="rId28"/>
    <p:sldId id="391" r:id="rId29"/>
    <p:sldId id="407" r:id="rId30"/>
    <p:sldId id="275" r:id="rId31"/>
    <p:sldId id="403" r:id="rId32"/>
    <p:sldId id="269" r:id="rId33"/>
    <p:sldId id="387" r:id="rId34"/>
    <p:sldId id="4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348915-1066-C247-9DC3-727BF294B0D4}">
          <p14:sldIdLst>
            <p14:sldId id="256"/>
            <p14:sldId id="392"/>
            <p14:sldId id="390"/>
            <p14:sldId id="257"/>
            <p14:sldId id="259"/>
            <p14:sldId id="274"/>
            <p14:sldId id="406"/>
            <p14:sldId id="262"/>
            <p14:sldId id="271"/>
            <p14:sldId id="266"/>
            <p14:sldId id="260"/>
            <p14:sldId id="272"/>
            <p14:sldId id="374"/>
            <p14:sldId id="404"/>
            <p14:sldId id="384"/>
            <p14:sldId id="261"/>
            <p14:sldId id="397"/>
            <p14:sldId id="398"/>
            <p14:sldId id="399"/>
            <p14:sldId id="402"/>
            <p14:sldId id="400"/>
            <p14:sldId id="401"/>
            <p14:sldId id="273"/>
            <p14:sldId id="393"/>
            <p14:sldId id="394"/>
            <p14:sldId id="289"/>
            <p14:sldId id="279"/>
            <p14:sldId id="391"/>
            <p14:sldId id="407"/>
            <p14:sldId id="275"/>
            <p14:sldId id="403"/>
            <p14:sldId id="269"/>
            <p14:sldId id="387"/>
            <p14:sldId id="405"/>
          </p14:sldIdLst>
        </p14:section>
        <p14:section name="Untitled Section" id="{90703305-7229-E449-BE44-BC676983793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82993"/>
  </p:normalViewPr>
  <p:slideViewPr>
    <p:cSldViewPr snapToGrid="0">
      <p:cViewPr varScale="1">
        <p:scale>
          <a:sx n="105" d="100"/>
          <a:sy n="105" d="100"/>
        </p:scale>
        <p:origin x="1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BE2A1-2AD0-0A49-B0CA-B69DB007B1A1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0A476-75D2-E442-90B5-0177258E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-com.ezproxy.lib.utah.edu/journals/jama/article-abstract/2802310#jrv230005r4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amanetwork-com.ezproxy.lib.utah.edu/journals/jama/article-abstract/2802310#jrv230005r45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c.org/doi/10.1016/j.jchf.2018.04.00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ardionerds.com/142-the-role-of-the-clinical-examination-in-patients-with-heart-failure-with-dr-mark-drazner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rWEymDgmt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ubmed.ncbi.nlm.nih.gov/6845168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www.acc.org</a:t>
            </a:r>
            <a:r>
              <a:rPr lang="en-US" dirty="0"/>
              <a:t>/Latest-in-Cardiology/ten-points-to-remember/2023/04/17/16/40/2023-acc-expert-consensus-on-hfpef?utm_source=</a:t>
            </a:r>
            <a:r>
              <a:rPr lang="en-US" dirty="0" err="1"/>
              <a:t>journalscan&amp;utm_medium</a:t>
            </a:r>
            <a:r>
              <a:rPr lang="en-US" dirty="0"/>
              <a:t>=</a:t>
            </a:r>
            <a:r>
              <a:rPr lang="en-US" dirty="0" err="1"/>
              <a:t>email_newsletter&amp;utm_campaign</a:t>
            </a:r>
            <a:r>
              <a:rPr lang="en-US" dirty="0"/>
              <a:t>=journalscan#.ZEp6TIvQ27c.twitter reference / statement that discusses some of these issues that came out after from ACC/AHA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1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little fluid moves across the air-blood barrier despite large transepithelial starling gradients as long as the interstitial matrix is not damaged. </a:t>
            </a:r>
          </a:p>
          <a:p>
            <a:endParaRPr lang="en-US" dirty="0"/>
          </a:p>
          <a:p>
            <a:r>
              <a:rPr lang="en-US" dirty="0"/>
              <a:t>When does interstitial edema become alveolar edema?</a:t>
            </a:r>
          </a:p>
          <a:p>
            <a:pPr lvl="1"/>
            <a:r>
              <a:rPr lang="en-US" dirty="0"/>
              <a:t>Vessel -&gt; </a:t>
            </a:r>
            <a:r>
              <a:rPr lang="en-US" dirty="0" err="1"/>
              <a:t>intstitium</a:t>
            </a:r>
            <a:r>
              <a:rPr lang="en-US" dirty="0"/>
              <a:t> = </a:t>
            </a:r>
            <a:r>
              <a:rPr lang="en-US" dirty="0" err="1"/>
              <a:t>transendothelial</a:t>
            </a:r>
            <a:r>
              <a:rPr lang="en-US" dirty="0"/>
              <a:t> (PEEP doesn’t help); </a:t>
            </a:r>
            <a:r>
              <a:rPr lang="en-US" dirty="0" err="1"/>
              <a:t>interstitium</a:t>
            </a:r>
            <a:r>
              <a:rPr lang="en-US" dirty="0"/>
              <a:t> -&gt; alveolar = transepithelial (PEEP helps, worsened by lung injury)</a:t>
            </a:r>
          </a:p>
          <a:p>
            <a:pPr lvl="1"/>
            <a:r>
              <a:rPr lang="en-US" dirty="0"/>
              <a:t>Interstitial edema = ~5.5 W/D ratio, Alveolar begins to occur ~6 -6.25. </a:t>
            </a:r>
          </a:p>
          <a:p>
            <a:pPr lvl="1"/>
            <a:r>
              <a:rPr lang="en-US" dirty="0"/>
              <a:t>Alveolar flooding happens fast ~3 minute time constant.  </a:t>
            </a:r>
          </a:p>
          <a:p>
            <a:endParaRPr lang="en-US" dirty="0"/>
          </a:p>
          <a:p>
            <a:r>
              <a:rPr lang="en-US" dirty="0"/>
              <a:t>Interstitial fluid flux: subject to starling forces, Wet-to-Dry index summarizes flux. “Safety factor” = formation of interstitial gel.</a:t>
            </a:r>
          </a:p>
          <a:p>
            <a:pPr lvl="1"/>
            <a:r>
              <a:rPr lang="en-US" dirty="0"/>
              <a:t>Usual ’flux’ = Na+ dependent reabsorption</a:t>
            </a:r>
          </a:p>
          <a:p>
            <a:pPr lvl="1"/>
            <a:r>
              <a:rPr lang="en-US" dirty="0"/>
              <a:t>Note: point B can occur due to increased CO (e.g. marathon running) and is well compensated unless the “safety factor” mechanism is lost</a:t>
            </a:r>
          </a:p>
          <a:p>
            <a:pPr lvl="1"/>
            <a:r>
              <a:rPr lang="en-US" dirty="0"/>
              <a:t>Inflammation (whether sterile or non-sterile) leads to loss of this mechanism</a:t>
            </a:r>
          </a:p>
          <a:p>
            <a:pPr lvl="2"/>
            <a:r>
              <a:rPr lang="en-US" dirty="0"/>
              <a:t>Specifically, overdistention, ROS implicated	</a:t>
            </a:r>
          </a:p>
          <a:p>
            <a:pPr lvl="1"/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Beretta 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Sancini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Grotberg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JB, Nieman GF and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Miserocchi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 (2021) Pulmonary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Interstitial Matrix and Lung Fluid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 From Normal to the Acutely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Injured Lung.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Front. Physiol. 12:781874.</a:t>
            </a:r>
            <a:endParaRPr lang="en-US" dirty="0"/>
          </a:p>
          <a:p>
            <a:endParaRPr lang="en-US" dirty="0"/>
          </a:p>
          <a:p>
            <a:r>
              <a:rPr lang="en-US" dirty="0"/>
              <a:t>Implication: is the wedge really telling us that much about edema? No – but may be a </a:t>
            </a:r>
            <a:r>
              <a:rPr lang="en-US" dirty="0" err="1"/>
              <a:t>stratificatiotn</a:t>
            </a:r>
            <a:r>
              <a:rPr lang="en-US" dirty="0"/>
              <a:t> of “cardiogenic” vs “non-cardiogenic” aka </a:t>
            </a:r>
            <a:r>
              <a:rPr lang="en-US" dirty="0" err="1"/>
              <a:t>permability</a:t>
            </a:r>
            <a:r>
              <a:rPr lang="en-US" dirty="0"/>
              <a:t> mediated. )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 in Starling gradients and permeability parameters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be combined differently within the whole lung. In fact,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available experimental evidence confirms the heterogeneity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both regional lung fluid accumulation and perfusion under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edemagenic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conditions (Bachofen et al., 1993). Basal lung regions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are, in general, more exposed to edema because of greater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perfusion, implying higher capillary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Rivolta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2011). Alveolar flooding was found to occur in a quite nonhomogeneous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 revealing considerable regional differences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distribution of edema is heterogeneous by nature,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lung portions where W/D &lt; 6.5, the control of lung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 balance is only possible when the built-in safety factors,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intact matrix, interstitial capacity, and lymphatics not yet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saturated, are still functional.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(Wu et al., 1995).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D6C66-A7D6-FA4D-A0A9-81B85E3EA3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Inability to increase heart rate with activity (chronotropic incompetence) is common in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 and associated with worse exercise capacity. In a randomized clinical trial, rate-responsive atrial pacing increased early and peak exercise heart rate, but did not improve exercise performance or quality of life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-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  <a:sym typeface="Wingdings" pitchFamily="2" charset="2"/>
              </a:rPr>
              <a:t>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  <a:sym typeface="Wingdings" pitchFamily="2" charset="2"/>
              </a:rPr>
              <a:t>reddy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  <a:sym typeface="Wingdings" pitchFamily="2" charset="2"/>
              </a:rPr>
              <a:t> Jama Trial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9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exertional rate-adaptive atrial pacing, with no planned pacing at 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HFpEF</a:t>
            </a:r>
            <a:r>
              <a:rPr lang="en-US" dirty="0"/>
              <a:t> -&gt; often goes along with chronotropic incompetence, and worse chronotropic incompetence = worse dyspnea.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9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 Faster HR -&gt; reduced stroke volume due to decreased  EDV or preload. </a:t>
            </a:r>
          </a:p>
          <a:p>
            <a:endParaRPr lang="en-US" dirty="0"/>
          </a:p>
          <a:p>
            <a:r>
              <a:rPr lang="en-US" dirty="0"/>
              <a:t>No increase in vo2max OR CO</a:t>
            </a:r>
          </a:p>
          <a:p>
            <a:endParaRPr lang="en-US" dirty="0"/>
          </a:p>
          <a:p>
            <a:r>
              <a:rPr lang="en-US" dirty="0"/>
              <a:t>(this is also true in healthy individuals -&gt; venous return limits .. Here? Probably not venous return itself but the ability of the heart to accept filling)</a:t>
            </a:r>
          </a:p>
          <a:p>
            <a:endParaRPr lang="en-US" dirty="0"/>
          </a:p>
          <a:p>
            <a:r>
              <a:rPr lang="en-US" dirty="0"/>
              <a:t>2 takeaways from this: </a:t>
            </a:r>
          </a:p>
          <a:p>
            <a:pPr marL="228600" indent="-228600">
              <a:buAutoNum type="arabicPeriod"/>
            </a:pPr>
            <a:r>
              <a:rPr lang="en-US" dirty="0"/>
              <a:t>Fixing the chronotropic incompetence does not improve the dyspnea… is chronotropic incompetence </a:t>
            </a:r>
            <a:r>
              <a:rPr lang="en-US" dirty="0" err="1"/>
              <a:t>adapative</a:t>
            </a:r>
            <a:r>
              <a:rPr lang="en-US" dirty="0"/>
              <a:t>? </a:t>
            </a:r>
          </a:p>
          <a:p>
            <a:pPr marL="228600" indent="-228600">
              <a:buAutoNum type="arabicPeriod"/>
            </a:pPr>
            <a:r>
              <a:rPr lang="en-US" dirty="0"/>
              <a:t>This MAY also reduce wedge (though not necessarily)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little attention has been given to reduced exercise</a:t>
            </a:r>
          </a:p>
          <a:p>
            <a:r>
              <a:rPr lang="en-US" dirty="0">
                <a:effectLst/>
                <a:latin typeface="Helvetica" pitchFamily="2" charset="0"/>
              </a:rPr>
              <a:t>arteriovenous oxygen difference, which accounts for more</a:t>
            </a:r>
          </a:p>
          <a:p>
            <a:r>
              <a:rPr lang="en-US" dirty="0">
                <a:effectLst/>
                <a:latin typeface="Helvetica" pitchFamily="2" charset="0"/>
              </a:rPr>
              <a:t>than 50% of the severely reduced peak V</a:t>
            </a:r>
            <a:r>
              <a:rPr lang="en-US" dirty="0">
                <a:effectLst/>
                <a:latin typeface="Times"/>
              </a:rPr>
              <a:t>˙ </a:t>
            </a:r>
            <a:r>
              <a:rPr lang="en-US" dirty="0">
                <a:effectLst/>
                <a:latin typeface="Helvetica" pitchFamily="2" charset="0"/>
              </a:rPr>
              <a:t>O2 in patients with</a:t>
            </a:r>
          </a:p>
          <a:p>
            <a:r>
              <a:rPr lang="en-US" dirty="0">
                <a:effectLst/>
                <a:latin typeface="Helvetica" pitchFamily="2" charset="0"/>
              </a:rPr>
              <a:t>HFpEF15 and is due primarily to their severe skeletal muscle</a:t>
            </a:r>
          </a:p>
          <a:p>
            <a:r>
              <a:rPr lang="en-US" dirty="0">
                <a:effectLst/>
                <a:latin typeface="Helvetica" pitchFamily="2" charset="0"/>
              </a:rPr>
              <a:t>dysfunction.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3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05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sum: </a:t>
            </a:r>
          </a:p>
          <a:p>
            <a:endParaRPr lang="en-US" dirty="0"/>
          </a:p>
          <a:p>
            <a:r>
              <a:rPr lang="en-US" dirty="0"/>
              <a:t>NTG worsens CO with exertion</a:t>
            </a:r>
          </a:p>
          <a:p>
            <a:r>
              <a:rPr lang="en-US" dirty="0"/>
              <a:t>NTG worsens </a:t>
            </a:r>
            <a:r>
              <a:rPr lang="en-US" dirty="0" err="1"/>
              <a:t>Vd</a:t>
            </a:r>
            <a:r>
              <a:rPr lang="en-US" dirty="0"/>
              <a:t>/</a:t>
            </a:r>
            <a:r>
              <a:rPr lang="en-US" dirty="0" err="1"/>
              <a:t>vT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43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Diastolic dysfunction -&gt; adaptations to allow for filling: higher pressure or slower HR (longer diastole) --- is that true? Slower HR -&gt; filling RATE?</a:t>
            </a:r>
            <a:br>
              <a:rPr lang="en-US" dirty="0"/>
            </a:br>
            <a:r>
              <a:rPr lang="en-US" dirty="0"/>
              <a:t>Would depend on the shape of cardiac filling…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9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DAG</a:t>
            </a:r>
          </a:p>
          <a:p>
            <a:r>
              <a:rPr lang="en-US" dirty="0"/>
              <a:t>Situation where the patient has an elevated PCWP pressure and dyspnea, but they aren’t related? Obesity and elevated </a:t>
            </a:r>
            <a:r>
              <a:rPr lang="en-US"/>
              <a:t>pleural pressure</a:t>
            </a:r>
          </a:p>
          <a:p>
            <a:endParaRPr lang="en-US"/>
          </a:p>
          <a:p>
            <a:r>
              <a:rPr lang="en-US"/>
              <a:t>Dag with </a:t>
            </a:r>
          </a:p>
          <a:p>
            <a:endParaRPr lang="en-US"/>
          </a:p>
          <a:p>
            <a:r>
              <a:rPr lang="en-US"/>
              <a:t>(the problem)-&gt; congestion</a:t>
            </a:r>
          </a:p>
          <a:p>
            <a:r>
              <a:rPr lang="en-US"/>
              <a:t>(the problem)-&gt; dyspnea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But not, congestion -&gt; dyspnea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Additionally, there are probably people where the correct diagnosis of HFpEF is not even contributing to dyspnea (ie. they have congestion and dyspnea, but the two are not related [ converse of this situation ] </a:t>
            </a:r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4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4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We placed the esophageal balloon catheter in the sitting position, after</a:t>
            </a:r>
          </a:p>
          <a:p>
            <a:r>
              <a:rPr lang="en-US" dirty="0">
                <a:effectLst/>
                <a:latin typeface="Times"/>
              </a:rPr>
              <a:t>anesthetizing the oropharynx with benzocaine 20% spray. In all cases,</a:t>
            </a:r>
          </a:p>
          <a:p>
            <a:r>
              <a:rPr lang="en-US" dirty="0">
                <a:effectLst/>
                <a:latin typeface="Times"/>
              </a:rPr>
              <a:t>we used a 5F catheter (</a:t>
            </a:r>
            <a:r>
              <a:rPr lang="en-US" dirty="0" err="1">
                <a:effectLst/>
                <a:latin typeface="Times"/>
              </a:rPr>
              <a:t>CooperSurgical</a:t>
            </a:r>
            <a:r>
              <a:rPr lang="en-US" dirty="0">
                <a:effectLst/>
                <a:latin typeface="Times"/>
              </a:rPr>
              <a:t>), either through the right or left</a:t>
            </a:r>
          </a:p>
          <a:p>
            <a:r>
              <a:rPr lang="en-US" dirty="0">
                <a:effectLst/>
                <a:latin typeface="Times"/>
              </a:rPr>
              <a:t>nostril after applying a water-soluble lubricant.</a:t>
            </a: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length of the esophageal probe to be inserted by measuring the</a:t>
            </a:r>
          </a:p>
          <a:p>
            <a:r>
              <a:rPr lang="en-US" dirty="0">
                <a:effectLst/>
                <a:latin typeface="Times"/>
              </a:rPr>
              <a:t>distance from the xiphoid process across the tip of the earlobe to the</a:t>
            </a:r>
          </a:p>
          <a:p>
            <a:r>
              <a:rPr lang="en-US" dirty="0">
                <a:effectLst/>
                <a:latin typeface="Times"/>
              </a:rPr>
              <a:t>tip of the nose. Typical range of insertion was 35 to 45 cm</a:t>
            </a:r>
          </a:p>
          <a:p>
            <a:endParaRPr lang="en-US" dirty="0">
              <a:effectLst/>
              <a:latin typeface="Times"/>
            </a:endParaRP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After esophageal balloon insertion, patients were instructed to inhale</a:t>
            </a:r>
          </a:p>
          <a:p>
            <a:r>
              <a:rPr lang="en-US" dirty="0">
                <a:effectLst/>
                <a:latin typeface="Times"/>
              </a:rPr>
              <a:t>briskly, exhale, and then cough. Catheter position was con</a:t>
            </a:r>
            <a:r>
              <a:rPr lang="en-US" dirty="0">
                <a:effectLst/>
                <a:latin typeface="Helvetica" pitchFamily="2" charset="0"/>
              </a:rPr>
              <a:t>fi</a:t>
            </a:r>
            <a:r>
              <a:rPr lang="en-US" dirty="0">
                <a:effectLst/>
                <a:latin typeface="Times"/>
              </a:rPr>
              <a:t>rmed by</a:t>
            </a:r>
          </a:p>
          <a:p>
            <a:r>
              <a:rPr lang="en-US" dirty="0">
                <a:effectLst/>
                <a:latin typeface="Times"/>
              </a:rPr>
              <a:t>waveform analysis, including sharp respiratory pressure oscillations</a:t>
            </a:r>
          </a:p>
          <a:p>
            <a:r>
              <a:rPr lang="en-US" dirty="0">
                <a:effectLst/>
                <a:latin typeface="Times"/>
              </a:rPr>
              <a:t>(negative de</a:t>
            </a:r>
            <a:r>
              <a:rPr lang="en-US" dirty="0">
                <a:effectLst/>
                <a:latin typeface="Helvetica" pitchFamily="2" charset="0"/>
              </a:rPr>
              <a:t>fl</a:t>
            </a:r>
            <a:r>
              <a:rPr lang="en-US" dirty="0">
                <a:effectLst/>
                <a:latin typeface="Times"/>
              </a:rPr>
              <a:t>ection with inspiration and positive with exhalation or</a:t>
            </a:r>
          </a:p>
          <a:p>
            <a:r>
              <a:rPr lang="en-US" dirty="0">
                <a:effectLst/>
                <a:latin typeface="Times"/>
              </a:rPr>
              <a:t>cough) and the presence of small cardiac </a:t>
            </a:r>
            <a:r>
              <a:rPr lang="en-US" dirty="0" err="1">
                <a:effectLst/>
                <a:latin typeface="Times"/>
              </a:rPr>
              <a:t>oscillations.We</a:t>
            </a:r>
            <a:r>
              <a:rPr lang="en-US" dirty="0">
                <a:effectLst/>
                <a:latin typeface="Times"/>
              </a:rPr>
              <a:t> paid particular</a:t>
            </a:r>
          </a:p>
          <a:p>
            <a:r>
              <a:rPr lang="en-US" dirty="0">
                <a:effectLst/>
                <a:latin typeface="Times"/>
              </a:rPr>
              <a:t>attention to the Pes waveform to make sure that it was not dampened</a:t>
            </a:r>
          </a:p>
          <a:p>
            <a:r>
              <a:rPr lang="en-US" dirty="0">
                <a:effectLst/>
                <a:latin typeface="Times"/>
              </a:rPr>
              <a:t>and that we could differentiate clearly between inspiration and</a:t>
            </a:r>
          </a:p>
          <a:p>
            <a:r>
              <a:rPr lang="en-US" dirty="0">
                <a:effectLst/>
                <a:latin typeface="Times"/>
              </a:rPr>
              <a:t>expiration phases. The esophageal catheter was then secured with tape</a:t>
            </a:r>
          </a:p>
          <a:p>
            <a:r>
              <a:rPr lang="en-US" dirty="0">
                <a:effectLst/>
                <a:latin typeface="Times"/>
              </a:rPr>
              <a:t>to the bridge of the patient</a:t>
            </a:r>
            <a:r>
              <a:rPr lang="en-US" dirty="0">
                <a:effectLst/>
                <a:latin typeface="Helvetica" pitchFamily="2" charset="0"/>
              </a:rPr>
              <a:t>’</a:t>
            </a:r>
            <a:r>
              <a:rPr lang="en-US" dirty="0">
                <a:effectLst/>
                <a:latin typeface="Times"/>
              </a:rPr>
              <a:t>s nose and the guidewire was removed. We</a:t>
            </a:r>
          </a:p>
          <a:p>
            <a:r>
              <a:rPr lang="en-US" dirty="0">
                <a:effectLst/>
                <a:latin typeface="Times"/>
              </a:rPr>
              <a:t>simultaneously recorded pulmonary vascular pressures as well as Pes at</a:t>
            </a:r>
          </a:p>
          <a:p>
            <a:r>
              <a:rPr lang="en-US" dirty="0">
                <a:effectLst/>
                <a:latin typeface="Times"/>
              </a:rPr>
              <a:t>end expiration and mid inspiration and the averaged value across three</a:t>
            </a:r>
          </a:p>
          <a:p>
            <a:r>
              <a:rPr lang="en-US" dirty="0">
                <a:effectLst/>
                <a:latin typeface="Times"/>
              </a:rPr>
              <a:t>respiratory cycles, both in sitting and supine positions. Supine and</a:t>
            </a:r>
          </a:p>
          <a:p>
            <a:r>
              <a:rPr lang="en-US" dirty="0">
                <a:effectLst/>
                <a:latin typeface="Times"/>
              </a:rPr>
              <a:t>sitting pulmonary vascular pressures were adjusted for the effect of</a:t>
            </a:r>
          </a:p>
          <a:p>
            <a:r>
              <a:rPr lang="en-US" dirty="0">
                <a:effectLst/>
                <a:latin typeface="Times"/>
              </a:rPr>
              <a:t>intrathoracic pressure by subtracting supine and sitting Pes at the same</a:t>
            </a:r>
          </a:p>
          <a:p>
            <a:r>
              <a:rPr lang="en-US" dirty="0">
                <a:effectLst/>
                <a:latin typeface="Times"/>
              </a:rPr>
              <a:t>respiratory interval. All transducers were leveled and zeroed to</a:t>
            </a:r>
          </a:p>
          <a:p>
            <a:r>
              <a:rPr lang="en-US" dirty="0">
                <a:effectLst/>
                <a:latin typeface="Times"/>
              </a:rPr>
              <a:t>atmospheric pressure at the fourth intercostal space, mid-axillary line,</a:t>
            </a:r>
          </a:p>
          <a:p>
            <a:r>
              <a:rPr lang="en-US" dirty="0">
                <a:effectLst/>
                <a:latin typeface="Times"/>
              </a:rPr>
              <a:t>using an I-beam level. Waveforms were recorded in a hemodynamic</a:t>
            </a:r>
          </a:p>
          <a:p>
            <a:r>
              <a:rPr lang="en-US" dirty="0">
                <a:effectLst/>
                <a:latin typeface="Times"/>
              </a:rPr>
              <a:t>recording software for off-line analysis (</a:t>
            </a:r>
            <a:r>
              <a:rPr lang="en-US" dirty="0" err="1">
                <a:effectLst/>
                <a:latin typeface="Times"/>
              </a:rPr>
              <a:t>iCollect</a:t>
            </a:r>
            <a:r>
              <a:rPr lang="en-US" dirty="0">
                <a:effectLst/>
                <a:latin typeface="Times"/>
              </a:rPr>
              <a:t>; GE Healthcare).</a:t>
            </a:r>
          </a:p>
          <a:p>
            <a:endParaRPr lang="en-US" dirty="0">
              <a:effectLst/>
              <a:latin typeface="Times"/>
            </a:endParaRP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“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Recently,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Mojoli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b="0" i="1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et al.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have suggested determining the best filling volume using the volume providing the maximum difference between end-inspiratory and end-expiratory P</a:t>
            </a:r>
            <a:r>
              <a:rPr lang="en-US" b="0" i="0" baseline="-25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es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(i.e., maximizing </a:t>
            </a:r>
            <a:r>
              <a:rPr lang="el-G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Δ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</a:t>
            </a:r>
            <a:r>
              <a:rPr lang="en-US" b="0" i="0" baseline="-25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es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)”</a:t>
            </a:r>
            <a:endParaRPr lang="en-US" dirty="0">
              <a:effectLst/>
              <a:latin typeface="Times"/>
            </a:endParaRPr>
          </a:p>
          <a:p>
            <a:endParaRPr lang="en-US" dirty="0">
              <a:effectLst/>
              <a:latin typeface="Times"/>
            </a:endParaRPr>
          </a:p>
          <a:p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“PH. Current PH</a:t>
            </a:r>
          </a:p>
          <a:p>
            <a:r>
              <a:rPr lang="en-US" dirty="0">
                <a:effectLst/>
                <a:latin typeface="Times"/>
              </a:rPr>
              <a:t>guidelines and proceedings recommend measuring</a:t>
            </a:r>
          </a:p>
          <a:p>
            <a:r>
              <a:rPr lang="en-US" dirty="0">
                <a:effectLst/>
                <a:latin typeface="Times"/>
              </a:rPr>
              <a:t>pulmonary vascular pressures at end expiration,</a:t>
            </a:r>
            <a:r>
              <a:rPr lang="en-US" dirty="0">
                <a:solidFill>
                  <a:srgbClr val="2197D2"/>
                </a:solidFill>
                <a:effectLst/>
                <a:latin typeface="Times"/>
              </a:rPr>
              <a:t>8</a:t>
            </a:r>
            <a:r>
              <a:rPr lang="en-US" dirty="0">
                <a:effectLst/>
                <a:latin typeface="Times"/>
              </a:rPr>
              <a:t>,</a:t>
            </a:r>
            <a:r>
              <a:rPr lang="en-US" dirty="0">
                <a:solidFill>
                  <a:srgbClr val="2197D2"/>
                </a:solidFill>
                <a:effectLst/>
                <a:latin typeface="Times"/>
              </a:rPr>
              <a:t>27 </a:t>
            </a:r>
            <a:r>
              <a:rPr lang="en-US" dirty="0">
                <a:effectLst/>
                <a:latin typeface="Times"/>
              </a:rPr>
              <a:t>but</a:t>
            </a:r>
          </a:p>
          <a:p>
            <a:r>
              <a:rPr lang="en-US" dirty="0">
                <a:effectLst/>
                <a:latin typeface="Times"/>
              </a:rPr>
              <a:t>other groups have highlighted the importance of</a:t>
            </a:r>
          </a:p>
          <a:p>
            <a:r>
              <a:rPr lang="en-US" dirty="0">
                <a:effectLst/>
                <a:latin typeface="Times"/>
              </a:rPr>
              <a:t>obtaining an averaged value across the respiratory</a:t>
            </a:r>
          </a:p>
          <a:p>
            <a:r>
              <a:rPr lang="en-US" dirty="0">
                <a:effectLst/>
                <a:latin typeface="Times"/>
              </a:rPr>
              <a:t>cycle</a:t>
            </a:r>
          </a:p>
          <a:p>
            <a:r>
              <a:rPr lang="en-US" dirty="0">
                <a:effectLst/>
                <a:latin typeface="Times"/>
              </a:rPr>
              <a:t>“</a:t>
            </a:r>
          </a:p>
          <a:p>
            <a:endParaRPr lang="en-US" dirty="0">
              <a:effectLst/>
              <a:latin typeface="Time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C782-AB1C-694A-8B53-B6E525F4DE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2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7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"/>
              </a:rPr>
              <a:t>53 patients with a mean </a:t>
            </a:r>
            <a:r>
              <a:rPr lang="en-US" dirty="0">
                <a:effectLst/>
                <a:latin typeface="Helvetica" pitchFamily="2" charset="0"/>
              </a:rPr>
              <a:t>  </a:t>
            </a:r>
            <a:r>
              <a:rPr lang="en-US" dirty="0">
                <a:effectLst/>
                <a:latin typeface="Times"/>
              </a:rPr>
              <a:t>SD age of 59 </a:t>
            </a:r>
            <a:r>
              <a:rPr lang="en-US" dirty="0">
                <a:effectLst/>
                <a:latin typeface="Helvetica" pitchFamily="2" charset="0"/>
              </a:rPr>
              <a:t> </a:t>
            </a:r>
            <a:endParaRPr lang="en-US" dirty="0">
              <a:effectLst/>
              <a:latin typeface="Times"/>
            </a:endParaRPr>
          </a:p>
          <a:p>
            <a:r>
              <a:rPr lang="en-US" dirty="0">
                <a:effectLst/>
                <a:latin typeface="Times"/>
              </a:rPr>
              <a:t>12 years, mean </a:t>
            </a:r>
            <a:r>
              <a:rPr lang="en-US" dirty="0">
                <a:effectLst/>
                <a:latin typeface="Helvetica" pitchFamily="2" charset="0"/>
              </a:rPr>
              <a:t>  </a:t>
            </a:r>
            <a:r>
              <a:rPr lang="en-US" dirty="0">
                <a:effectLst/>
                <a:latin typeface="Times"/>
              </a:rPr>
              <a:t>SD BMI of 44.4 </a:t>
            </a:r>
            <a:r>
              <a:rPr lang="en-US" dirty="0">
                <a:effectLst/>
                <a:latin typeface="Helvetica" pitchFamily="2" charset="0"/>
              </a:rPr>
              <a:t>  </a:t>
            </a:r>
            <a:r>
              <a:rPr lang="en-US" dirty="0">
                <a:effectLst/>
                <a:latin typeface="Times"/>
              </a:rPr>
              <a:t>10.2 kg/m2 (range,</a:t>
            </a:r>
          </a:p>
          <a:p>
            <a:r>
              <a:rPr lang="en-US" dirty="0">
                <a:effectLst/>
                <a:latin typeface="Times"/>
              </a:rPr>
              <a:t>30.4-93.9 kg/m2)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C782-AB1C-694A-8B53-B6E525F4DE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BC782-AB1C-694A-8B53-B6E525F4DE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90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76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Aim: People with the disease share an underlying pathology which predicts treatment response or prognosis (otherwise, what is the instrumental utility?)</a:t>
            </a:r>
          </a:p>
          <a:p>
            <a:pPr lvl="1"/>
            <a:r>
              <a:rPr lang="en-US" dirty="0"/>
              <a:t>Various pathologies (or not) lead to congestion and dyspnea: ESRD, obesity, infiltrative CM, heart block, pericardial disease, etc. </a:t>
            </a:r>
          </a:p>
          <a:p>
            <a:pPr marL="171450" indent="-1714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17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Baxter 1006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2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Spironolactone no – though there was some concern that data from some of the participating centers/countries was not reliable</a:t>
            </a:r>
          </a:p>
          <a:p>
            <a:r>
              <a:rPr lang="en-US" dirty="0"/>
              <a:t>Entresto no </a:t>
            </a:r>
          </a:p>
          <a:p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likely increase exercise capacity and</a:t>
            </a:r>
          </a:p>
          <a:p>
            <a:r>
              <a:rPr lang="en-US" dirty="0">
                <a:effectLst/>
                <a:latin typeface="Helvetica" pitchFamily="2" charset="0"/>
              </a:rPr>
              <a:t>qualify of life as well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The success of SGLT-2 inhibitors may</a:t>
            </a:r>
          </a:p>
          <a:p>
            <a:r>
              <a:rPr lang="en-US" dirty="0">
                <a:effectLst/>
                <a:latin typeface="Helvetica" pitchFamily="2" charset="0"/>
              </a:rPr>
              <a:t>be due to their broad, pleiotropic, metabolic activity that</a:t>
            </a:r>
          </a:p>
          <a:p>
            <a:r>
              <a:rPr lang="en-US" dirty="0">
                <a:effectLst/>
                <a:latin typeface="Helvetica" pitchFamily="2" charset="0"/>
              </a:rPr>
              <a:t>may uniquely address the systemic, multifactorial, multiorgan</a:t>
            </a:r>
          </a:p>
          <a:p>
            <a:r>
              <a:rPr lang="en-US" dirty="0">
                <a:effectLst/>
                <a:latin typeface="Helvetica" pitchFamily="2" charset="0"/>
              </a:rPr>
              <a:t>nature of </a:t>
            </a:r>
            <a:r>
              <a:rPr lang="en-US" dirty="0" err="1">
                <a:effectLst/>
                <a:latin typeface="Helvetica" pitchFamily="2" charset="0"/>
              </a:rPr>
              <a:t>HFpEF</a:t>
            </a:r>
            <a:r>
              <a:rPr lang="en-US" dirty="0">
                <a:effectLst/>
                <a:latin typeface="Helvetica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73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Ya</a:t>
            </a:r>
            <a:r>
              <a:rPr lang="en-US" dirty="0"/>
              <a:t> that GFR is low, but we think it’s a prerenal problem so not interested. </a:t>
            </a:r>
          </a:p>
          <a:p>
            <a:endParaRPr lang="en-US" dirty="0"/>
          </a:p>
          <a:p>
            <a:r>
              <a:rPr lang="en-US" dirty="0"/>
              <a:t>Symptoms are no obligation to respect the divisions between specialties we’ve come up with.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4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9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in a consecutive series of patients with normal EF and unexplained dyspnea (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 prevalence of 50%-60%),</a:t>
            </a:r>
            <a:r>
              <a:rPr lang="en-US" b="0" i="0" u="none" strike="noStrike" baseline="30000" dirty="0">
                <a:solidFill>
                  <a:srgbClr val="981B1E"/>
                </a:solidFill>
                <a:effectLst/>
                <a:latin typeface="Guardian TextSans Web"/>
                <a:hlinkClick r:id="rId3"/>
              </a:rPr>
              <a:t>44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Guardian TextSans Web"/>
              </a:rPr>
              <a:t>,</a:t>
            </a:r>
            <a:r>
              <a:rPr lang="en-US" b="0" i="0" u="none" strike="noStrike" baseline="30000" dirty="0">
                <a:solidFill>
                  <a:srgbClr val="981B1E"/>
                </a:solidFill>
                <a:effectLst/>
                <a:latin typeface="Guardian TextSans Web"/>
                <a:hlinkClick r:id="rId4"/>
              </a:rPr>
              <a:t>45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 a score of 6 or higher was associated with more than 95% probability of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, whereas a score of 0 or 1 was associated with less than a 25% probability of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. Additional testing (rest/exercise RHC or rest/exercise Doppler echocardiography) is required in patients with intermediate (2-5) scores.</a:t>
            </a:r>
            <a:r>
              <a:rPr lang="en-US" b="0" i="0" u="none" strike="noStrike" baseline="30000" dirty="0">
                <a:solidFill>
                  <a:srgbClr val="981B1E"/>
                </a:solidFill>
                <a:effectLst/>
                <a:latin typeface="Guardian TextSans Web"/>
                <a:hlinkClick r:id="rId3"/>
              </a:rPr>
              <a:t>44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Guardian TextSans Web"/>
              </a:rPr>
              <a:t>,</a:t>
            </a:r>
            <a:r>
              <a:rPr lang="en-US" b="0" i="0" u="none" strike="noStrike" baseline="30000" dirty="0">
                <a:solidFill>
                  <a:srgbClr val="981B1E"/>
                </a:solidFill>
                <a:effectLst/>
                <a:latin typeface="Guardian TextSans Web"/>
                <a:hlinkClick r:id="rId4"/>
              </a:rPr>
              <a:t>45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60% </a:t>
            </a:r>
            <a:r>
              <a:rPr lang="en-US" dirty="0" err="1"/>
              <a:t>HFpEF</a:t>
            </a:r>
            <a:r>
              <a:rPr lang="en-US" dirty="0"/>
              <a:t> prevalence.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The odds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HFpEF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 doubled for each 1-unit score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7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65% Dyspnea and Overt Congestion</a:t>
            </a:r>
          </a:p>
          <a:p>
            <a:r>
              <a:rPr lang="en-US" dirty="0"/>
              <a:t>35% Dyspnea without Congestion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3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“Wet”, PCWP &gt;15mmHg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“Dry”, PCWP &lt;15mmHg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Bendopnia</a:t>
            </a:r>
            <a:r>
              <a:rPr lang="en-US" dirty="0"/>
              <a:t>: filling pressure increase with bending over – occurs in 3—50%</a:t>
            </a:r>
          </a:p>
          <a:p>
            <a:r>
              <a:rPr lang="en-US" dirty="0">
                <a:hlinkClick r:id="rId3"/>
              </a:rPr>
              <a:t>https://www.jacc.org/doi/10.1016/j.jchf.2018.04.005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https://www.cardionerds.com/142-the-role-of-the-clinical-examination-in-patients-with-heart-failure-with-dr-mark-drazner/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E7E9EA"/>
                </a:solidFill>
                <a:effectLst/>
                <a:latin typeface="TwitterChirp"/>
              </a:rPr>
              <a:t>Patients with chronic congestive heart failure only get alveolar edema in severe states of fluid overload. More than 500mL of fluid is absorbed in the interstitial space (=lack of usefulness of crackles), and clearance w chronicity. 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inherit"/>
                <a:hlinkClick r:id="rId3"/>
              </a:rPr>
              <a:t>https://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TwitterChirp"/>
                <a:hlinkClick r:id="rId3"/>
              </a:rPr>
              <a:t>ejropen.com/article/S2352-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inherit"/>
                <a:hlinkClick r:id="rId3"/>
              </a:rPr>
              <a:t>0477(20)30063-0/fulltext</a:t>
            </a:r>
            <a:r>
              <a:rPr lang="en-US" b="0" i="0" u="none" strike="noStrike" dirty="0">
                <a:solidFill>
                  <a:srgbClr val="1D9BF0"/>
                </a:solidFill>
                <a:effectLst/>
                <a:latin typeface="TwitterChirp"/>
                <a:hlinkClick r:id="rId3"/>
              </a:rPr>
              <a:t>…</a:t>
            </a:r>
            <a:endParaRPr lang="en-US" b="0" i="0" u="none" strike="noStrike" dirty="0">
              <a:solidFill>
                <a:srgbClr val="1D9BF0"/>
              </a:solidFill>
              <a:effectLst/>
              <a:latin typeface="TwitterChirp"/>
            </a:endParaRPr>
          </a:p>
          <a:p>
            <a:endParaRPr lang="en-US" b="0" i="0" u="none" strike="noStrike" dirty="0">
              <a:solidFill>
                <a:srgbClr val="1D9BF0"/>
              </a:solidFill>
              <a:effectLst/>
              <a:latin typeface="TwitterChirp"/>
            </a:endParaRPr>
          </a:p>
          <a:p>
            <a:endParaRPr lang="en-US" b="0" i="0" u="none" strike="noStrike" dirty="0">
              <a:solidFill>
                <a:srgbClr val="1D9BF0"/>
              </a:solidFill>
              <a:effectLst/>
              <a:latin typeface="TwitterChirp"/>
            </a:endParaRPr>
          </a:p>
          <a:p>
            <a:r>
              <a:rPr lang="en-US" dirty="0">
                <a:hlinkClick r:id="rId4"/>
              </a:rPr>
              <a:t>https://pubmed.ncbi.nlm.nih.gov/6845168/</a:t>
            </a:r>
            <a:endParaRPr lang="en-US" dirty="0"/>
          </a:p>
          <a:p>
            <a:pPr lvl="1"/>
            <a:r>
              <a:rPr lang="en-US" dirty="0"/>
              <a:t>Colloids do not help with noncardiogenic pulmonary edema.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Cardiogenic pulmonary edema?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Starling equation</a:t>
            </a:r>
          </a:p>
          <a:p>
            <a:pPr lvl="2"/>
            <a:r>
              <a:rPr lang="en-US" dirty="0" err="1"/>
              <a:t>Bronch</a:t>
            </a:r>
            <a:r>
              <a:rPr lang="en-US" dirty="0"/>
              <a:t> </a:t>
            </a:r>
            <a:r>
              <a:rPr lang="en-US" dirty="0" err="1"/>
              <a:t>study?proteinaceous</a:t>
            </a:r>
            <a:r>
              <a:rPr lang="en-US" dirty="0"/>
              <a:t> BAL, HAPE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=</a:t>
            </a:r>
            <a:r>
              <a:rPr lang="en-US" dirty="0">
                <a:sym typeface="Wingdings" pitchFamily="2" charset="2"/>
              </a:rPr>
              <a:t> evidence on albumin and cardiogenic pulmonary edema. </a:t>
            </a:r>
            <a:endParaRPr lang="en-US" dirty="0"/>
          </a:p>
          <a:p>
            <a:endParaRPr lang="en-US" b="0" i="0" u="none" strike="noStrike" dirty="0">
              <a:solidFill>
                <a:srgbClr val="1D9BF0"/>
              </a:solidFill>
              <a:effectLst/>
              <a:latin typeface="TwitterChirp"/>
            </a:endParaRPr>
          </a:p>
          <a:p>
            <a:endParaRPr lang="en-US" b="0" i="0" u="none" strike="noStrike" dirty="0">
              <a:solidFill>
                <a:srgbClr val="1D9BF0"/>
              </a:solidFill>
              <a:effectLst/>
              <a:latin typeface="TwitterChirp"/>
            </a:endParaRPr>
          </a:p>
          <a:p>
            <a:r>
              <a:rPr lang="en-US" dirty="0"/>
              <a:t>Diffuse alveolar damage - https://</a:t>
            </a:r>
            <a:r>
              <a:rPr lang="en-US" dirty="0" err="1"/>
              <a:t>www.atsjournals.org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/full/10.1164/rccm.202008-3149IM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Patients with established chronic heart failure</a:t>
            </a:r>
          </a:p>
          <a:p>
            <a:r>
              <a:rPr lang="en-US" dirty="0"/>
              <a:t>(CHF) often display increased pulmonary venous</a:t>
            </a:r>
          </a:p>
          <a:p>
            <a:r>
              <a:rPr lang="en-US" dirty="0"/>
              <a:t>pressure,18 but the correlation with lung congestion</a:t>
            </a:r>
          </a:p>
          <a:p>
            <a:r>
              <a:rPr lang="en-US" dirty="0"/>
              <a:t>is surprisingly weak and some patients can</a:t>
            </a:r>
          </a:p>
          <a:p>
            <a:r>
              <a:rPr lang="en-US" dirty="0"/>
              <a:t>tolerate even marked elevations of left atrial</a:t>
            </a:r>
          </a:p>
          <a:p>
            <a:r>
              <a:rPr lang="en-US" dirty="0"/>
              <a:t>pressure without developing signs of lung con</a:t>
            </a:r>
          </a:p>
          <a:p>
            <a:r>
              <a:rPr lang="en-US" dirty="0"/>
              <a:t>gestion. This could be explained by chronic</a:t>
            </a:r>
          </a:p>
          <a:p>
            <a:r>
              <a:rPr lang="en-US" dirty="0"/>
              <a:t>19, 20</a:t>
            </a:r>
          </a:p>
          <a:p>
            <a:r>
              <a:rPr lang="en-US" dirty="0"/>
              <a:t>adaptation to increased pulmonary venous pressure</a:t>
            </a:r>
          </a:p>
          <a:p>
            <a:r>
              <a:rPr lang="en-US" dirty="0"/>
              <a:t>with basal membrane thickening, reduced capillary filtration,</a:t>
            </a:r>
          </a:p>
          <a:p>
            <a:r>
              <a:rPr lang="en-US" dirty="0"/>
              <a:t>and increased lymphatic 21, 22 drainage</a:t>
            </a:r>
          </a:p>
          <a:p>
            <a:r>
              <a:rPr lang="en-US" dirty="0"/>
              <a:t>.23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Staub NC. Pulmonary edema.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 1974;54:678– 811.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Mahdyoon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H, Klein 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Gheorghiade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M. Radiographic pulmonary congestion in end-stage congestive heart failure. Am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1989;63:625–7.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D, Martinez H, de Marchena E, Futterman L, Kessler KM,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Clinical, radiographic, and hemodynamic correlations in chronic congestive heart failure: conflicting results may lead to inappropriate care. Am J Med 1991;90:353–9.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Dixon DL, Mayne GC, Griggs KM, De Pasquale CG,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AD. Chronic elevation of pulmonary microvascular pressure in chronic heart failure reduces bi-directional pulmonary fluid flux.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Heart Fail 2013;15:368–75.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Townsley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MI, Fu Z, Mathieu-Costello O, West JB. Pulmonary microvascular permeability. Responses to high vas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pressure after induction of pacing-induced heart failure in dogs. Circ Res 1995;77:317–25.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Gheorghiade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Ponikowski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Barsuk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JH, Blair JE, Cleland JG,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European Society of Cardiology; European Society of Intensive Care Medicine. Assessing and grading congestion in acute heart failure: a scientific statement from the acute heart failure committee of the heart  failure association of the European Society of Cardiology and endorsed by the European Society of Intensive Care Medicine.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Heart Fail 2010;12:423–33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1A61A-74B6-D548-8F66-DDC3192B23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0A476-75D2-E442-90B5-0177258E70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28F7-F4F6-9418-F02A-EE20B89B6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6FBCC-4AFB-8DE5-9248-9F7F507DE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3C93A-8BD4-EA63-E8AB-E485F2BA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DBE3F-9277-34C1-02D1-F628300D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89CC-7507-E33C-2661-21644D3A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33F4-FE02-B2BF-EDFB-10E08231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1BCAB-ECFD-EAC4-DE87-3E1EE278C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1EA1E-997D-C1CC-FDCF-B3969F1F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4CDC5-1BDC-C58B-0B96-D30EEA4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E071F-AC7E-0B75-2933-FB42783E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6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581C9-6852-338C-2D4F-9338238CD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0EEC3-EAF3-1906-D5BE-7576D0D23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8FEE-D94B-F197-91B6-138D48BE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BD02-F8DB-D7AB-3318-C833C588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ACEE9-3A36-B8E6-E585-874CE66E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66098-0849-F1D1-DC2A-5B4F5545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5F03-2BAB-F2CF-4C5B-9B5415A1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F4F8B-95ED-AC9A-D295-7BFA1921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31AA0-78AF-1F79-3CA4-E7A53334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CB192-7DB2-699A-48C4-2153BAD7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4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D6559-C26F-3AA1-A6BF-472947C1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5964A-626A-2B57-8300-08E66661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AC33A-861C-2F31-584F-25C35302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4A7B2-1CC1-090E-E605-0F7F51C2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14A56-313F-B61A-476C-E19CD194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A991-C745-2AA7-E4CB-03151B9B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E4E32-9343-8AA8-522D-7FA5F27D0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7771C-073A-B872-9B11-5CA295BC4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372D9-32DB-D040-1EC9-BAC68E86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7471D-4F00-580B-832D-ED611CB8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5AF22-A022-D965-99CF-B82455F8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1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807C-AEF0-7603-B57E-E0666BEB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6C96F-7E2E-3DB6-FCE9-8AD4F8AF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BBCD3-066B-4C63-F279-CD44058A4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37AE9-2989-15D0-7633-83FF80EFC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E951E-D075-691D-341E-5AF14C52D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2963CB-B093-DACA-0A95-B113B913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BD066-A4F8-1038-A8AC-EC90FF1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19516-502D-F064-E32B-F4776CE3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C625-9DDF-F416-8DFD-5D293B34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8AB47-C9D1-57BF-31EF-13EE656F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438A4-8CAF-6681-DB8E-0C5E7FE6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2B94D-4386-42FB-1601-5DBB843B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9CA209-0F7E-6466-6935-3AC3BFDF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A344-3717-EC23-D490-03D0D6FF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FFF19-6D4F-4C24-CF6E-AE784117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7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2E3F-9EA7-9C2C-B2CE-796F17986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C9C1E-0D49-0462-1CC3-122C5059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7414F-899F-D98A-1B58-32A3C9F41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531F5-EDAB-3B2F-6DC9-B969024B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8AF6B-6E07-DA25-C05C-55FECA58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2A94D-223A-7E11-092C-7BE0804D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2BC8-0ECE-D1A9-4B82-E70D33C5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A61F5-42D5-1A9C-8C4A-5599D1CD9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FB796-3D6F-1C40-6C97-C067A10DB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5B0EF-1589-2BEF-4107-F30FE0A4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ED8E6-DC19-85B8-D627-8BC234A3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C167C-E0EF-BD6F-8DAB-2F3E70B0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D293D-4F41-457B-8693-838B8739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DFC40-273A-56FB-1701-64180D71F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D5297-32DD-5CEA-3750-EC4E3661C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50440-D339-9448-A36A-4AFD168F87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2D2E5-EAFA-D43A-A647-381A2B7A5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91693-CDFC-5DD8-B359-A9E08D420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AC2-5F59-0849-A2DF-FC66E3D52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6E624-5907-7582-0E3E-DAC18E0E3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US" dirty="0"/>
              <a:t>If everyone has </a:t>
            </a:r>
            <a:r>
              <a:rPr lang="en-US" dirty="0" err="1"/>
              <a:t>HFpEF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/>
              <a:t>does anyone</a:t>
            </a:r>
            <a:r>
              <a:rPr lang="en-US" dirty="0"/>
              <a:t>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9EFE5-73BA-B189-8FFC-5E05F5D8B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US" dirty="0"/>
              <a:t>B Locke PGR 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atic.wikia.nocookie.net/riseofthedragon/image...">
            <a:extLst>
              <a:ext uri="{FF2B5EF4-FFF2-40B4-BE49-F238E27FC236}">
                <a16:creationId xmlns:a16="http://schemas.microsoft.com/office/drawing/2014/main" id="{65D164D6-8720-CAD4-76D2-DE16B2373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r="2" b="2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5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F9B9-2CBD-11D6-1279-5F9FC256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30067" cy="1325563"/>
          </a:xfrm>
        </p:spPr>
        <p:txBody>
          <a:bodyPr/>
          <a:lstStyle/>
          <a:p>
            <a:r>
              <a:rPr lang="en-US" dirty="0"/>
              <a:t>HF2PEF (2022 ACC/AHA CPG)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87B62-B4AE-C7C8-DCA5-71BC2E83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751" y="0"/>
            <a:ext cx="347224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9057C-EEBF-9D27-6197-D2CAB42D9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4" y="4153694"/>
            <a:ext cx="5622111" cy="2704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555B4-0139-D895-8B56-6AF6E74BC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97" y="1531559"/>
            <a:ext cx="621030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B899F-7467-89DA-4C68-6E47E94F886B}"/>
              </a:ext>
            </a:extLst>
          </p:cNvPr>
          <p:cNvSpPr txBox="1"/>
          <p:nvPr/>
        </p:nvSpPr>
        <p:spPr>
          <a:xfrm>
            <a:off x="6276980" y="4185856"/>
            <a:ext cx="2370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Rest PCWP 15+ OR Exercise PCWP 25+</a:t>
            </a:r>
          </a:p>
          <a:p>
            <a:endParaRPr lang="en-US" dirty="0">
              <a:solidFill>
                <a:srgbClr val="000000"/>
              </a:solidFill>
              <a:latin typeface="HelveticaNeue" panose="02000503000000020004" pitchFamily="2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60% had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HFpEF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 </a:t>
            </a:r>
          </a:p>
          <a:p>
            <a:endParaRPr lang="en-US" dirty="0">
              <a:solidFill>
                <a:srgbClr val="000000"/>
              </a:solidFill>
              <a:latin typeface="HelveticaNeue" panose="02000503000000020004" pitchFamily="2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The odds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HFpEF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 doubled for each 1-unit score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08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311E-70DC-B204-DA9C-481A667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are evaluating a patient you think has </a:t>
            </a:r>
            <a:r>
              <a:rPr lang="en-US" dirty="0" err="1"/>
              <a:t>HFpEF</a:t>
            </a:r>
            <a:r>
              <a:rPr lang="en-US" dirty="0"/>
              <a:t>. They do not have crackles. How does this change the likelihood they have congestion?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FAC37-931D-70C6-5300-4438CF8B0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1265"/>
            <a:ext cx="10515600" cy="4351338"/>
          </a:xfrm>
        </p:spPr>
        <p:txBody>
          <a:bodyPr/>
          <a:lstStyle/>
          <a:p>
            <a:r>
              <a:rPr lang="en-US" dirty="0"/>
              <a:t>A lot more likely </a:t>
            </a:r>
          </a:p>
          <a:p>
            <a:r>
              <a:rPr lang="en-US" dirty="0"/>
              <a:t>A little more likely </a:t>
            </a:r>
          </a:p>
          <a:p>
            <a:r>
              <a:rPr lang="en-US" dirty="0"/>
              <a:t>No difference</a:t>
            </a:r>
          </a:p>
          <a:p>
            <a:r>
              <a:rPr lang="en-US" dirty="0"/>
              <a:t>Less likely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”[Congestion can be] </a:t>
            </a:r>
            <a:r>
              <a:rPr lang="en-US" i="1" dirty="0"/>
              <a:t>inferred from physical exam</a:t>
            </a:r>
            <a:r>
              <a:rPr lang="en-US" dirty="0"/>
              <a:t>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3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311E-70DC-B204-DA9C-481A667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are evaluating a patient you think has </a:t>
            </a:r>
            <a:r>
              <a:rPr lang="en-US" dirty="0" err="1"/>
              <a:t>HFpEF</a:t>
            </a:r>
            <a:r>
              <a:rPr lang="en-US" dirty="0"/>
              <a:t>. They do not have crackles. How does this change the likelihood they have congestion?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FAC37-931D-70C6-5300-4438CF8B0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7" y="2282824"/>
            <a:ext cx="5022272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lot more likely </a:t>
            </a:r>
          </a:p>
          <a:p>
            <a:r>
              <a:rPr lang="en-US" dirty="0"/>
              <a:t>A little more likely </a:t>
            </a:r>
          </a:p>
          <a:p>
            <a:r>
              <a:rPr lang="en-US" b="1" dirty="0"/>
              <a:t>No difference</a:t>
            </a:r>
          </a:p>
          <a:p>
            <a:r>
              <a:rPr lang="en-US" dirty="0"/>
              <a:t>Less likely</a:t>
            </a:r>
          </a:p>
          <a:p>
            <a:pPr marL="0" indent="0">
              <a:buNone/>
            </a:pPr>
            <a:r>
              <a:rPr lang="en-US" dirty="0"/>
              <a:t>ESCAPE Trial: RCT of PA-C guided CHF </a:t>
            </a:r>
            <a:r>
              <a:rPr lang="en-US" dirty="0" err="1"/>
              <a:t>mgmt</a:t>
            </a:r>
            <a:r>
              <a:rPr lang="en-US" dirty="0"/>
              <a:t> vs clinical exam guided. </a:t>
            </a:r>
          </a:p>
          <a:p>
            <a:pPr marL="0" indent="0">
              <a:buNone/>
            </a:pPr>
            <a:r>
              <a:rPr lang="en-US" dirty="0"/>
              <a:t>Analysis of the 250 randomized to PA-C</a:t>
            </a:r>
          </a:p>
          <a:p>
            <a:pPr marL="0" indent="0">
              <a:buNone/>
            </a:pPr>
            <a:r>
              <a:rPr lang="en-US" dirty="0"/>
              <a:t>Crackles (1/3 of lung field): +LR 1.36, </a:t>
            </a:r>
            <a:r>
              <a:rPr lang="en-US" b="1" dirty="0"/>
              <a:t>-LR 0.96</a:t>
            </a:r>
            <a:r>
              <a:rPr lang="en-US" dirty="0"/>
              <a:t> for predicting PCWP 22+ mmHg</a:t>
            </a:r>
          </a:p>
          <a:p>
            <a:pPr marL="0" indent="0">
              <a:buNone/>
            </a:pPr>
            <a:r>
              <a:rPr lang="en-US" b="1" dirty="0"/>
              <a:t>Most patients do not have crackles related to chronic, congested HF. Presence/absence of crackles barely gives any information about congestion.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1C940-C4FA-DFE4-EB6E-19E97101E2AD}"/>
              </a:ext>
            </a:extLst>
          </p:cNvPr>
          <p:cNvSpPr txBox="1"/>
          <p:nvPr/>
        </p:nvSpPr>
        <p:spPr>
          <a:xfrm>
            <a:off x="9691604" y="6092120"/>
            <a:ext cx="213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 + </a:t>
            </a:r>
            <a:r>
              <a:rPr lang="en-US" dirty="0" err="1"/>
              <a:t>Sp</a:t>
            </a:r>
            <a:r>
              <a:rPr lang="en-US" dirty="0"/>
              <a:t> = 100% =&gt; adds </a:t>
            </a:r>
            <a:r>
              <a:rPr lang="en-US" b="1" dirty="0"/>
              <a:t>no </a:t>
            </a:r>
            <a:r>
              <a:rPr lang="en-US" dirty="0"/>
              <a:t>information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1887B-3AB7-A85B-0FC1-DF8BCC24B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337"/>
          <a:stretch/>
        </p:blipFill>
        <p:spPr>
          <a:xfrm>
            <a:off x="5642844" y="2068921"/>
            <a:ext cx="6399029" cy="3026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24FFC-5001-E755-E011-4D160C693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46" y="5735117"/>
            <a:ext cx="4121727" cy="1024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B6704-2B68-5085-8C05-9B5F4A50D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473" y="5130624"/>
            <a:ext cx="2565400" cy="828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D12D6-4B14-7C5B-3F93-23F3A6C2A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6932" y="1444798"/>
            <a:ext cx="2590801" cy="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0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4C53-B84F-B641-A42B-8737C422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4B2B6-22A1-4649-A099-CEB27D71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95800" cy="4351338"/>
          </a:xfrm>
        </p:spPr>
        <p:txBody>
          <a:bodyPr>
            <a:normAutofit/>
          </a:bodyPr>
          <a:lstStyle/>
          <a:p>
            <a:r>
              <a:rPr lang="en-US" dirty="0"/>
              <a:t>Stage 1: interstitial fluid (can be up to 500mL with minimal extra pressure). </a:t>
            </a:r>
            <a:r>
              <a:rPr lang="en-US" b="1" dirty="0"/>
              <a:t>No crackles. </a:t>
            </a:r>
          </a:p>
          <a:p>
            <a:r>
              <a:rPr lang="en-US" dirty="0"/>
              <a:t>Stage 2 Crescentic filling of the alveoli</a:t>
            </a:r>
          </a:p>
          <a:p>
            <a:r>
              <a:rPr lang="en-US" dirty="0"/>
              <a:t>Stage 3 Alveolar Flooding. </a:t>
            </a:r>
            <a:r>
              <a:rPr lang="en-US" b="1" dirty="0"/>
              <a:t>Crackles</a:t>
            </a:r>
          </a:p>
          <a:p>
            <a:r>
              <a:rPr lang="en-US" dirty="0"/>
              <a:t>Stage 4 Froth in air passages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5F5B-4953-F249-A764-98B5BB474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11515" t="3357" r="9212"/>
          <a:stretch/>
        </p:blipFill>
        <p:spPr>
          <a:xfrm>
            <a:off x="5534827" y="739197"/>
            <a:ext cx="6407662" cy="58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4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FF837-386D-75E5-FA31-D5F9C735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Edema: Interstitial &amp; Alveolar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C266-D055-487E-F065-AEFAB6D7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0" y="5436596"/>
            <a:ext cx="10185400" cy="7666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Endothelial (vessels-</a:t>
            </a:r>
            <a:r>
              <a:rPr lang="en-US" dirty="0" err="1"/>
              <a:t>interstitium</a:t>
            </a:r>
            <a:r>
              <a:rPr lang="en-US" dirty="0"/>
              <a:t>) Gradient &amp; Permeability: interstitial edema?</a:t>
            </a:r>
          </a:p>
          <a:p>
            <a:r>
              <a:rPr lang="en-US" dirty="0"/>
              <a:t>Epithelial (</a:t>
            </a:r>
            <a:r>
              <a:rPr lang="en-US" dirty="0" err="1"/>
              <a:t>interstitium</a:t>
            </a:r>
            <a:r>
              <a:rPr lang="en-US" dirty="0"/>
              <a:t>-alveoli) Gradient &amp; Permeability: alveolar edema?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D4478-30DB-EA96-B16F-12F6ABDB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67" y="1566208"/>
            <a:ext cx="4967817" cy="3600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B8FD3-A6F6-ACC7-E65D-1914A8C6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8" y="1774573"/>
            <a:ext cx="4123444" cy="2729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FD3B8-B8F6-FB07-F43E-7C6F1C170470}"/>
              </a:ext>
            </a:extLst>
          </p:cNvPr>
          <p:cNvSpPr txBox="1"/>
          <p:nvPr/>
        </p:nvSpPr>
        <p:spPr>
          <a:xfrm>
            <a:off x="10072159" y="3852456"/>
            <a:ext cx="169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Inflammation?</a:t>
            </a:r>
          </a:p>
        </p:txBody>
      </p:sp>
    </p:spTree>
    <p:extLst>
      <p:ext uri="{BB962C8B-B14F-4D97-AF65-F5344CB8AC3E}">
        <p14:creationId xmlns:p14="http://schemas.microsoft.com/office/powerpoint/2010/main" val="53915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379E-9A6B-C809-D29A-BBD180A3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0" y="3793063"/>
            <a:ext cx="7950200" cy="2620963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In normal conditions, most fluid returns to the capillaries by starling forces, 18% by lymphatics</a:t>
            </a:r>
          </a:p>
          <a:p>
            <a:pPr lvl="1"/>
            <a:r>
              <a:rPr lang="en-US" dirty="0"/>
              <a:t>In edematous states</a:t>
            </a:r>
            <a:r>
              <a:rPr lang="en-US" b="1" dirty="0"/>
              <a:t>, lymphatics increase 8-10 fold</a:t>
            </a:r>
          </a:p>
          <a:p>
            <a:pPr lvl="1"/>
            <a:r>
              <a:rPr lang="en-US" dirty="0"/>
              <a:t>Precapillary vasoconstriction -&gt; </a:t>
            </a:r>
            <a:r>
              <a:rPr lang="en-US" b="1" dirty="0"/>
              <a:t>divert blood flow away from portions</a:t>
            </a:r>
            <a:r>
              <a:rPr lang="en-US" dirty="0"/>
              <a:t> of lung with high fluid flux. This has significant inter-individual variation that may contribute to individuals “prone-ness” to edema formation. </a:t>
            </a:r>
          </a:p>
          <a:p>
            <a:r>
              <a:rPr lang="en-US" dirty="0"/>
              <a:t>Derangements/loss of protective factors can be regional: </a:t>
            </a:r>
            <a:r>
              <a:rPr lang="en-US" b="1" dirty="0"/>
              <a:t>imaging findings can be “geographic”</a:t>
            </a:r>
            <a:r>
              <a:rPr lang="en-US" dirty="0"/>
              <a:t> even when “cardiogenic”</a:t>
            </a:r>
          </a:p>
          <a:p>
            <a:r>
              <a:rPr lang="en-US" dirty="0"/>
              <a:t>Time constant of alveolar flooding: 3 minutes</a:t>
            </a:r>
          </a:p>
          <a:p>
            <a:pPr lvl="1"/>
            <a:r>
              <a:rPr lang="en-US" dirty="0"/>
              <a:t>Presentation of HF w</a:t>
            </a:r>
            <a:r>
              <a:rPr lang="en-US" b="1" dirty="0"/>
              <a:t> Alveolar Edema =/= HF w/o Alveolar Edema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91AAE-11C3-726D-0860-B6330E81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64" y="208227"/>
            <a:ext cx="10048279" cy="3220773"/>
          </a:xfrm>
          <a:prstGeom prst="rect">
            <a:avLst/>
          </a:prstGeom>
        </p:spPr>
      </p:pic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25469018-EA24-2F3F-2BB5-8DB90642A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01"/>
          <a:stretch/>
        </p:blipFill>
        <p:spPr bwMode="auto">
          <a:xfrm>
            <a:off x="505633" y="3493159"/>
            <a:ext cx="3230534" cy="322077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1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FB-9ED7-1046-607C-DED3F9A8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mechanism of dyspnea in </a:t>
            </a:r>
            <a:r>
              <a:rPr lang="en-US" dirty="0" err="1"/>
              <a:t>HFpEF</a:t>
            </a:r>
            <a:r>
              <a:rPr lang="en-US" dirty="0"/>
              <a:t> is that PCWP increases with exertion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D0CD-F708-2536-A832-79AFEBAA1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</a:t>
            </a:r>
          </a:p>
          <a:p>
            <a:r>
              <a:rPr lang="en-US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4398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74460-247F-822E-EBC4-E19FC4417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4876" y="2527229"/>
            <a:ext cx="565958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HR response to exercise is reduced in patients with </a:t>
            </a:r>
            <a:r>
              <a:rPr lang="en-US" dirty="0" err="1"/>
              <a:t>HFpEF</a:t>
            </a:r>
            <a:endParaRPr lang="en-US" dirty="0"/>
          </a:p>
          <a:p>
            <a:pPr lvl="1"/>
            <a:r>
              <a:rPr lang="en-US" dirty="0"/>
              <a:t>This </a:t>
            </a:r>
            <a:r>
              <a:rPr lang="en-US" i="1" dirty="0"/>
              <a:t>was</a:t>
            </a:r>
            <a:r>
              <a:rPr lang="en-US" dirty="0"/>
              <a:t> generally considered pathologic</a:t>
            </a:r>
          </a:p>
          <a:p>
            <a:pPr lvl="1"/>
            <a:r>
              <a:rPr lang="en-US" dirty="0"/>
              <a:t>Chronotropic incompetence = inability to meet predicted maximum heart rate</a:t>
            </a:r>
          </a:p>
          <a:p>
            <a:r>
              <a:rPr lang="en-US" dirty="0"/>
              <a:t>Patients with </a:t>
            </a:r>
            <a:r>
              <a:rPr lang="en-US" dirty="0" err="1"/>
              <a:t>HFpEF</a:t>
            </a:r>
            <a:r>
              <a:rPr lang="en-US" dirty="0"/>
              <a:t> and chronotropic incompetence having a PM implanted were randomized to “Fast” vs ”Regular” pacing with exercise.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0BF84-5DBC-A8D9-0E97-4EFF8B36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7" y="135370"/>
            <a:ext cx="5109598" cy="2075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6448A-2FD6-B6E5-3E8F-10E3FB4E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876" y="171449"/>
            <a:ext cx="5241327" cy="230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5C489-6F56-C90D-5CAF-2303AD1B6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435" y="2241428"/>
            <a:ext cx="3673575" cy="45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0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582DA-2A77-5A1E-DB90-FB33B143D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57"/>
          <a:stretch/>
        </p:blipFill>
        <p:spPr>
          <a:xfrm>
            <a:off x="1552475" y="187357"/>
            <a:ext cx="9051319" cy="3775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AA885-07F4-644F-6121-D0D5484F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78" y="4181443"/>
            <a:ext cx="4572000" cy="248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17E783-9EB1-1732-C2DD-A93CA8226F6C}"/>
              </a:ext>
            </a:extLst>
          </p:cNvPr>
          <p:cNvSpPr/>
          <p:nvPr/>
        </p:nvSpPr>
        <p:spPr>
          <a:xfrm>
            <a:off x="248613" y="4113711"/>
            <a:ext cx="4656665" cy="983222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6A6A1-B131-E873-200C-F8A408200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254" y="4600204"/>
            <a:ext cx="6570133" cy="15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7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FDC2A8-42C3-D276-438A-16EEABF9A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965" y="989399"/>
            <a:ext cx="9573155" cy="2481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6E42C-F88A-6D92-2840-3478A709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554" y="3330070"/>
            <a:ext cx="5581096" cy="2491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802579-A545-6815-E4F1-AB1A54692886}"/>
              </a:ext>
            </a:extLst>
          </p:cNvPr>
          <p:cNvSpPr txBox="1"/>
          <p:nvPr/>
        </p:nvSpPr>
        <p:spPr>
          <a:xfrm>
            <a:off x="260350" y="4098830"/>
            <a:ext cx="583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single-blind, randomized (to nitro or placebo) cross-over trial.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Invasive CPET in 30 patients with </a:t>
            </a:r>
            <a:r>
              <a:rPr lang="en-US" dirty="0" err="1"/>
              <a:t>HFpEF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Upright cycling at 20W (not maximal intensity exercise)</a:t>
            </a:r>
          </a:p>
        </p:txBody>
      </p:sp>
    </p:spTree>
    <p:extLst>
      <p:ext uri="{BB962C8B-B14F-4D97-AF65-F5344CB8AC3E}">
        <p14:creationId xmlns:p14="http://schemas.microsoft.com/office/powerpoint/2010/main" val="331366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B577-1BCF-C617-4402-7D17EE81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895B-5D59-EFAF-24A3-009FFF05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65M with 6 months of dyspnea</a:t>
            </a:r>
          </a:p>
          <a:p>
            <a:r>
              <a:rPr lang="en-US" dirty="0"/>
              <a:t>BMI 36</a:t>
            </a:r>
          </a:p>
          <a:p>
            <a:r>
              <a:rPr lang="en-US" dirty="0"/>
              <a:t>Current smoking and prior inhalational drug use</a:t>
            </a:r>
          </a:p>
          <a:p>
            <a:r>
              <a:rPr lang="en-US" dirty="0"/>
              <a:t>Moderate apical </a:t>
            </a:r>
            <a:r>
              <a:rPr lang="en-US" dirty="0" err="1"/>
              <a:t>paraseptal</a:t>
            </a:r>
            <a:r>
              <a:rPr lang="en-US" dirty="0"/>
              <a:t> emphysema; No obstruction on PFTs</a:t>
            </a:r>
          </a:p>
          <a:p>
            <a:r>
              <a:rPr lang="en-US" dirty="0"/>
              <a:t>TTE with no diastolic dysfunction, mild LVH, mild left atrial enlargement</a:t>
            </a:r>
          </a:p>
          <a:p>
            <a:r>
              <a:rPr lang="en-US" dirty="0"/>
              <a:t>No improvement with LABA/LAMA trial</a:t>
            </a:r>
          </a:p>
          <a:p>
            <a:r>
              <a:rPr lang="en-US" dirty="0"/>
              <a:t>CPET: </a:t>
            </a:r>
          </a:p>
          <a:p>
            <a:pPr lvl="1"/>
            <a:r>
              <a:rPr lang="en-US" dirty="0"/>
              <a:t>VO2 max ~45% weight normalized predicted</a:t>
            </a:r>
          </a:p>
          <a:p>
            <a:pPr lvl="1"/>
            <a:r>
              <a:rPr lang="en-US" dirty="0"/>
              <a:t>VEVCO2 43</a:t>
            </a:r>
          </a:p>
          <a:p>
            <a:pPr lvl="1"/>
            <a:r>
              <a:rPr lang="en-US" dirty="0"/>
              <a:t>Maximum HR 110; Significant metabolic acidosis</a:t>
            </a:r>
          </a:p>
          <a:p>
            <a:pPr lvl="1"/>
            <a:r>
              <a:rPr lang="en-US" dirty="0"/>
              <a:t>Normal MVV; Low BR</a:t>
            </a:r>
          </a:p>
        </p:txBody>
      </p:sp>
    </p:spTree>
    <p:extLst>
      <p:ext uri="{BB962C8B-B14F-4D97-AF65-F5344CB8AC3E}">
        <p14:creationId xmlns:p14="http://schemas.microsoft.com/office/powerpoint/2010/main" val="649072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912AB-D70C-5FC3-7482-C192DDB98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0" y="0"/>
            <a:ext cx="3238145" cy="4121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023CF-7E3A-4129-4455-09EE64461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03"/>
          <a:stretch/>
        </p:blipFill>
        <p:spPr>
          <a:xfrm>
            <a:off x="591332" y="4077079"/>
            <a:ext cx="2514513" cy="27809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DBC2C9D-89D5-46E3-06FB-DAF3DA0A3417}"/>
              </a:ext>
            </a:extLst>
          </p:cNvPr>
          <p:cNvGrpSpPr/>
          <p:nvPr/>
        </p:nvGrpSpPr>
        <p:grpSpPr>
          <a:xfrm>
            <a:off x="3891770" y="1176451"/>
            <a:ext cx="7898804" cy="4729220"/>
            <a:chOff x="114300" y="79847"/>
            <a:chExt cx="7898804" cy="47292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D09390-786F-D133-1D1C-9185CF45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" y="79847"/>
              <a:ext cx="7898804" cy="47292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EF71B2-A350-CF04-246D-90F352363BE3}"/>
                </a:ext>
              </a:extLst>
            </p:cNvPr>
            <p:cNvSpPr/>
            <p:nvPr/>
          </p:nvSpPr>
          <p:spPr>
            <a:xfrm>
              <a:off x="333280" y="1952846"/>
              <a:ext cx="7388320" cy="265421"/>
            </a:xfrm>
            <a:prstGeom prst="rect">
              <a:avLst/>
            </a:prstGeom>
            <a:noFill/>
            <a:ln w="666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8D6B0D-A207-8894-8B33-A5E0EBBEA5A6}"/>
                </a:ext>
              </a:extLst>
            </p:cNvPr>
            <p:cNvSpPr/>
            <p:nvPr/>
          </p:nvSpPr>
          <p:spPr>
            <a:xfrm>
              <a:off x="333280" y="3115535"/>
              <a:ext cx="7388320" cy="265421"/>
            </a:xfrm>
            <a:prstGeom prst="rect">
              <a:avLst/>
            </a:prstGeom>
            <a:noFill/>
            <a:ln w="666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DC006B-D43D-F7CF-F6B6-3A812758DB98}"/>
              </a:ext>
            </a:extLst>
          </p:cNvPr>
          <p:cNvSpPr txBox="1"/>
          <p:nvPr/>
        </p:nvSpPr>
        <p:spPr>
          <a:xfrm>
            <a:off x="6265334" y="62503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 decrease in PVR from Nitro</a:t>
            </a:r>
          </a:p>
        </p:txBody>
      </p:sp>
    </p:spTree>
    <p:extLst>
      <p:ext uri="{BB962C8B-B14F-4D97-AF65-F5344CB8AC3E}">
        <p14:creationId xmlns:p14="http://schemas.microsoft.com/office/powerpoint/2010/main" val="66755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2130-7AF6-433F-E971-40A13C02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660396"/>
            <a:ext cx="10879667" cy="57874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Helvetica" pitchFamily="2" charset="0"/>
              </a:rPr>
              <a:t>“These findings have important clinical implications and indicate that lowering PCWP does not decrease DOE in patients with </a:t>
            </a:r>
            <a:r>
              <a:rPr lang="en-US" dirty="0" err="1">
                <a:effectLst/>
                <a:latin typeface="Helvetica" pitchFamily="2" charset="0"/>
              </a:rPr>
              <a:t>HFpEF</a:t>
            </a:r>
            <a:r>
              <a:rPr lang="en-US" dirty="0">
                <a:effectLst/>
                <a:latin typeface="Helvetica" pitchFamily="2" charset="0"/>
              </a:rPr>
              <a:t>; rather, lowering PCWP exacerbates DOE, increases ventilation-perfusion mismatch, and worsens ventilatory efficiency during exercise in these patients. </a:t>
            </a:r>
            <a:r>
              <a:rPr lang="en-US" b="1" dirty="0">
                <a:effectLst/>
                <a:latin typeface="Helvetica" pitchFamily="2" charset="0"/>
              </a:rPr>
              <a:t>This study provides compelling evidence that a high PCWP is likely a secondary phenomenon rather than a primary cause of DOE in patients with </a:t>
            </a:r>
            <a:r>
              <a:rPr lang="en-US" b="1" dirty="0" err="1">
                <a:effectLst/>
                <a:latin typeface="Helvetica" pitchFamily="2" charset="0"/>
              </a:rPr>
              <a:t>HFpEF</a:t>
            </a:r>
            <a:r>
              <a:rPr lang="en-US" b="1" dirty="0">
                <a:effectLst/>
                <a:latin typeface="Helvetica" pitchFamily="2" charset="0"/>
              </a:rPr>
              <a:t>,”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Things that might cause dyspnea in patients with </a:t>
            </a:r>
            <a:r>
              <a:rPr lang="en-US" dirty="0" err="1"/>
              <a:t>HFpEF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Poor V/Q matching -&gt; increased ventilation requirement</a:t>
            </a:r>
          </a:p>
          <a:p>
            <a:pPr lvl="1"/>
            <a:r>
              <a:rPr lang="en-US" dirty="0"/>
              <a:t>Poor circulation -&gt; stagnant hypoxemia -&gt; hyperventilation -&gt; increased ventilation requirement</a:t>
            </a:r>
          </a:p>
          <a:p>
            <a:pPr lvl="1"/>
            <a:r>
              <a:rPr lang="en-US" dirty="0"/>
              <a:t>Elevated PCWP -&gt; congestion -&gt; increased respiratory system loads</a:t>
            </a:r>
          </a:p>
          <a:p>
            <a:pPr lvl="2"/>
            <a:r>
              <a:rPr lang="en-US" dirty="0"/>
              <a:t>How long does it take for the interstitial edema to change?</a:t>
            </a:r>
          </a:p>
          <a:p>
            <a:endParaRPr lang="en-US" dirty="0"/>
          </a:p>
          <a:p>
            <a:r>
              <a:rPr lang="en-US" dirty="0"/>
              <a:t>The combination of these two study suggests: </a:t>
            </a:r>
          </a:p>
          <a:p>
            <a:pPr lvl="1"/>
            <a:r>
              <a:rPr lang="en-US" dirty="0"/>
              <a:t>The slow heart rate is probably not often a cause of dyspnea</a:t>
            </a:r>
          </a:p>
          <a:p>
            <a:pPr lvl="1"/>
            <a:r>
              <a:rPr lang="en-US" dirty="0"/>
              <a:t>The high filling pressures are (acutely) required for two purposes: </a:t>
            </a:r>
          </a:p>
          <a:p>
            <a:pPr lvl="2"/>
            <a:r>
              <a:rPr lang="en-US" dirty="0"/>
              <a:t>They allow for maintenance of CO by allowing for adequate preload</a:t>
            </a:r>
          </a:p>
          <a:p>
            <a:pPr lvl="2"/>
            <a:r>
              <a:rPr lang="en-US" dirty="0"/>
              <a:t>They allow for V/Q matching (loss of blood flow to apices?) in the setting of congestion</a:t>
            </a:r>
          </a:p>
        </p:txBody>
      </p:sp>
    </p:spTree>
    <p:extLst>
      <p:ext uri="{BB962C8B-B14F-4D97-AF65-F5344CB8AC3E}">
        <p14:creationId xmlns:p14="http://schemas.microsoft.com/office/powerpoint/2010/main" val="400163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9C11-C2EC-7732-B106-8D817805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the elevated PCWP is a epiphenomena or a consequence of whatever causes the dyspnea…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FF2AC-F60F-F61F-4894-E3608404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85" y="2485724"/>
            <a:ext cx="4153477" cy="3266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0C069-C095-32FB-41D3-E032F786D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67" y="2788690"/>
            <a:ext cx="2994118" cy="2660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E697C-37A6-60BC-C8AF-6351AC9EE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480" y="2854590"/>
            <a:ext cx="4643520" cy="2660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A7A70C-898A-B410-B174-DFB5D71898ED}"/>
              </a:ext>
            </a:extLst>
          </p:cNvPr>
          <p:cNvCxnSpPr>
            <a:cxnSpLocks/>
          </p:cNvCxnSpPr>
          <p:nvPr/>
        </p:nvCxnSpPr>
        <p:spPr>
          <a:xfrm flipH="1">
            <a:off x="4605867" y="4842935"/>
            <a:ext cx="1811866" cy="372533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DEDF4A-6C15-E02D-9BFB-CD67EC11716B}"/>
              </a:ext>
            </a:extLst>
          </p:cNvPr>
          <p:cNvSpPr txBox="1"/>
          <p:nvPr/>
        </p:nvSpPr>
        <p:spPr>
          <a:xfrm>
            <a:off x="5311004" y="5029201"/>
            <a:ext cx="115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Adaptive?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45075-FA09-56AA-AB82-4F0652C63E59}"/>
              </a:ext>
            </a:extLst>
          </p:cNvPr>
          <p:cNvSpPr txBox="1"/>
          <p:nvPr/>
        </p:nvSpPr>
        <p:spPr>
          <a:xfrm>
            <a:off x="8469446" y="5573934"/>
            <a:ext cx="3268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often is </a:t>
            </a:r>
            <a:r>
              <a:rPr lang="en-US" dirty="0" err="1"/>
              <a:t>HFpEF</a:t>
            </a:r>
            <a:r>
              <a:rPr lang="en-US" dirty="0"/>
              <a:t> an incidental finding? (They are congested and SOB, but they are not causally related)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4E8A9-216E-0836-2A35-5210CB40709F}"/>
              </a:ext>
            </a:extLst>
          </p:cNvPr>
          <p:cNvSpPr txBox="1"/>
          <p:nvPr/>
        </p:nvSpPr>
        <p:spPr>
          <a:xfrm>
            <a:off x="605367" y="5675532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Paradigm</a:t>
            </a:r>
          </a:p>
        </p:txBody>
      </p:sp>
    </p:spTree>
    <p:extLst>
      <p:ext uri="{BB962C8B-B14F-4D97-AF65-F5344CB8AC3E}">
        <p14:creationId xmlns:p14="http://schemas.microsoft.com/office/powerpoint/2010/main" val="155011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7251-2238-2362-192E-B4EDEFCC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RHC measurements be adjusted for intrapleural pressure for </a:t>
            </a:r>
            <a:r>
              <a:rPr lang="en-US" dirty="0" err="1"/>
              <a:t>HFpEF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10965-9946-C0BE-7D85-E4E7DFE8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8067" cy="4351338"/>
          </a:xfrm>
        </p:spPr>
        <p:txBody>
          <a:bodyPr/>
          <a:lstStyle/>
          <a:p>
            <a:r>
              <a:rPr lang="en-US" dirty="0"/>
              <a:t>Yes/No/Maybe?</a:t>
            </a:r>
          </a:p>
          <a:p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Notably, more than 80% of patients with </a:t>
            </a:r>
            <a:r>
              <a:rPr lang="en-US" dirty="0" err="1">
                <a:effectLst/>
                <a:latin typeface="Helvetica" pitchFamily="2" charset="0"/>
              </a:rPr>
              <a:t>HFpEF</a:t>
            </a:r>
            <a:r>
              <a:rPr lang="en-US" dirty="0">
                <a:effectLst/>
                <a:latin typeface="Helvetica" pitchFamily="2" charset="0"/>
              </a:rPr>
              <a:t> are obese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4DFBF7-0A8A-5D28-56C3-5EF724DD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801" y="2015595"/>
            <a:ext cx="3971252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ADB27-19BD-B5CB-0337-B1EEE278B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053" y="3132667"/>
            <a:ext cx="2421399" cy="3234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CA8DF-8F9B-1AFA-396E-1857BE9E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825" y="1378115"/>
            <a:ext cx="3810359" cy="852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0D8F03-ADB2-7EBD-93AA-22687AA02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48" y="4286583"/>
            <a:ext cx="5329027" cy="20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01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5AE0-DA05-AB29-11FF-3677D698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what did the study do?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50F7A-0069-5F7E-4F52-2363493D7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3" b="21256"/>
          <a:stretch/>
        </p:blipFill>
        <p:spPr>
          <a:xfrm>
            <a:off x="347856" y="3324690"/>
            <a:ext cx="5980826" cy="3087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DA89F-90E1-AC72-7A7D-8864296F3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5"/>
          <a:stretch/>
        </p:blipFill>
        <p:spPr>
          <a:xfrm>
            <a:off x="347856" y="1596716"/>
            <a:ext cx="5295900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3374EB-D4BF-5AF3-C30A-341DE1065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571" y="2054708"/>
            <a:ext cx="5630265" cy="3087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B26212-5ACB-A99C-58D4-E746280F3C04}"/>
              </a:ext>
            </a:extLst>
          </p:cNvPr>
          <p:cNvSpPr/>
          <p:nvPr/>
        </p:nvSpPr>
        <p:spPr>
          <a:xfrm>
            <a:off x="6328682" y="2040655"/>
            <a:ext cx="5515462" cy="770278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5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FE57-6168-F71F-02FB-C2635B59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they find?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99D9FA-F248-F21B-544B-1A6C7014D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98886"/>
            <a:ext cx="8227059" cy="3760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DF3F5-5245-0FE7-C1D2-0D7E83AAB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886"/>
          <a:stretch/>
        </p:blipFill>
        <p:spPr>
          <a:xfrm>
            <a:off x="8064500" y="4835953"/>
            <a:ext cx="4127500" cy="2022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2E4FDF-CCFA-5264-5749-213945E71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130" y="550861"/>
            <a:ext cx="3268433" cy="399775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EE12B2-3603-8618-B10C-1B7F9AE86D36}"/>
              </a:ext>
            </a:extLst>
          </p:cNvPr>
          <p:cNvSpPr/>
          <p:nvPr/>
        </p:nvSpPr>
        <p:spPr>
          <a:xfrm>
            <a:off x="1478675" y="5544689"/>
            <a:ext cx="5749483" cy="104821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More obese patients would be candidates for vasodilators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More obese patients would not be labeled as having PH.</a:t>
            </a:r>
          </a:p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Many obese patients who previously were post-capillary will be undifferentiated (PVR &gt; 2 but &lt; 3, PA &gt; 20, PCWP &lt; 12.</a:t>
            </a:r>
          </a:p>
        </p:txBody>
      </p:sp>
    </p:spTree>
    <p:extLst>
      <p:ext uri="{BB962C8B-B14F-4D97-AF65-F5344CB8AC3E}">
        <p14:creationId xmlns:p14="http://schemas.microsoft.com/office/powerpoint/2010/main" val="4219424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86B95-9AFF-5D47-B2D8-4FE112A6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Lowing afterload (diuretics) aren’t likely to help 1 and 3.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782166-25C5-5161-DF2B-E98D21DB9D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050449"/>
              </p:ext>
            </p:extLst>
          </p:nvPr>
        </p:nvGraphicFramePr>
        <p:xfrm>
          <a:off x="838200" y="2198151"/>
          <a:ext cx="105156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032">
                  <a:extLst>
                    <a:ext uri="{9D8B030D-6E8A-4147-A177-3AD203B41FA5}">
                      <a16:colId xmlns:a16="http://schemas.microsoft.com/office/drawing/2014/main" val="3558712228"/>
                    </a:ext>
                  </a:extLst>
                </a:gridCol>
                <a:gridCol w="1018868">
                  <a:extLst>
                    <a:ext uri="{9D8B030D-6E8A-4147-A177-3AD203B41FA5}">
                      <a16:colId xmlns:a16="http://schemas.microsoft.com/office/drawing/2014/main" val="36501489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7943473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222540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543794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083733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337281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25534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Patient (Q=3 for 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PA_m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PCWP (ref atm)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P_pl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PCWP_corr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PVR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PAH Class 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PAH Class 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047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– high pl, low </a:t>
                      </a:r>
                      <a:r>
                        <a:rPr lang="en-US" dirty="0" err="1"/>
                        <a:t>rv</a:t>
                      </a:r>
                      <a:r>
                        <a:rPr lang="en-US" dirty="0"/>
                        <a:t> afterload</a:t>
                      </a:r>
                    </a:p>
                    <a:p>
                      <a:r>
                        <a:rPr lang="en-US" dirty="0"/>
                        <a:t>Low lv preload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02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– low pl, high </a:t>
                      </a:r>
                      <a:r>
                        <a:rPr lang="en-US" dirty="0" err="1"/>
                        <a:t>rv</a:t>
                      </a:r>
                      <a:r>
                        <a:rPr lang="en-US" dirty="0"/>
                        <a:t> afterload, high lv preload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2 (CPC)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498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3 - high pl, normal RV afterload, low LV preload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Group 2 (IPC)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 PH [or, presumably </a:t>
                      </a:r>
                      <a:r>
                        <a:rPr lang="en-US" b="1" dirty="0" err="1"/>
                        <a:t>HFpEF</a:t>
                      </a:r>
                      <a:r>
                        <a:rPr lang="en-US" b="1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206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55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5DC5-387C-523F-BAE2-BD2AD8C3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Pulmonary Hypertension:</a:t>
            </a:r>
            <a:r>
              <a:rPr lang="en-US" dirty="0"/>
              <a:t> Do we care about transmural or dynamic pressures? Debatable</a:t>
            </a:r>
            <a:br>
              <a:rPr lang="en-US" dirty="0"/>
            </a:br>
            <a:r>
              <a:rPr lang="en-US" b="1" dirty="0"/>
              <a:t>For Heart Failure:</a:t>
            </a:r>
            <a:r>
              <a:rPr lang="en-US" dirty="0"/>
              <a:t> We care about transmural pressures (for both preload and afterload)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33CCFF2-1449-10E2-B192-257271EA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56" y="2506133"/>
            <a:ext cx="9096015" cy="43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96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39E4-C087-35A3-6685-3EFB540F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↑PCWP predict pathology or response?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E5323-6503-CA04-8788-D301C1C47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7492"/>
            <a:ext cx="10515600" cy="3101975"/>
          </a:xfrm>
        </p:spPr>
        <p:txBody>
          <a:bodyPr/>
          <a:lstStyle/>
          <a:p>
            <a:r>
              <a:rPr lang="en-US" dirty="0"/>
              <a:t>If there is heterogeneity in all of: </a:t>
            </a:r>
          </a:p>
          <a:p>
            <a:pPr lvl="1"/>
            <a:r>
              <a:rPr lang="en-US" dirty="0"/>
              <a:t>The pathology leading to symptoms [surrogate for future treatment/research]</a:t>
            </a:r>
          </a:p>
          <a:p>
            <a:pPr lvl="1"/>
            <a:r>
              <a:rPr lang="en-US" dirty="0"/>
              <a:t>Response to current treatments for that disease</a:t>
            </a:r>
          </a:p>
          <a:p>
            <a:pPr lvl="2"/>
            <a:r>
              <a:rPr lang="en-US" dirty="0"/>
              <a:t>Diuretics will NOT help patients with elevated PCWP due to pleural pressure for e.g.</a:t>
            </a:r>
          </a:p>
          <a:p>
            <a:pPr lvl="1"/>
            <a:r>
              <a:rPr lang="en-US" dirty="0"/>
              <a:t>Prognosis for people with the disease</a:t>
            </a:r>
          </a:p>
          <a:p>
            <a:r>
              <a:rPr lang="en-US" dirty="0"/>
              <a:t>Then actually “___” is just a </a:t>
            </a:r>
            <a:r>
              <a:rPr lang="en-US" dirty="0">
                <a:solidFill>
                  <a:srgbClr val="FF0000"/>
                </a:solidFill>
              </a:rPr>
              <a:t>bad disease definition</a:t>
            </a:r>
          </a:p>
          <a:p>
            <a:pPr lvl="1"/>
            <a:r>
              <a:rPr lang="en-US" dirty="0"/>
              <a:t>What else are disease definitions supposed to accomplish?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FA972-62F6-E246-E347-71EC08A04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6" y="1709208"/>
            <a:ext cx="4686300" cy="151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33517-665C-6B87-9DE0-740B5D37F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803" y="1450589"/>
            <a:ext cx="6439530" cy="20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2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AA42-F814-2E41-BBA7-DE6D49E2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new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4998-7E2C-31F3-91BF-4D845BF6A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x.com</a:t>
            </a:r>
            <a:r>
              <a:rPr lang="en-US" dirty="0"/>
              <a:t>/</a:t>
            </a:r>
            <a:r>
              <a:rPr lang="en-US" dirty="0" err="1"/>
              <a:t>doc_BLocke</a:t>
            </a:r>
            <a:r>
              <a:rPr lang="en-US" dirty="0"/>
              <a:t>/status/1681703444074348544?s=20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x.com</a:t>
            </a:r>
            <a:r>
              <a:rPr lang="en-US" dirty="0"/>
              <a:t>/</a:t>
            </a:r>
            <a:r>
              <a:rPr lang="en-US" dirty="0" err="1"/>
              <a:t>doc_BLocke</a:t>
            </a:r>
            <a:r>
              <a:rPr lang="en-US" dirty="0"/>
              <a:t>/status/1666505807939117060?s=20</a:t>
            </a:r>
          </a:p>
        </p:txBody>
      </p:sp>
    </p:spTree>
    <p:extLst>
      <p:ext uri="{BB962C8B-B14F-4D97-AF65-F5344CB8AC3E}">
        <p14:creationId xmlns:p14="http://schemas.microsoft.com/office/powerpoint/2010/main" val="199005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8F9B-E8C7-8E0F-2D60-5829228C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arguments why </a:t>
            </a:r>
            <a:r>
              <a:rPr lang="en-US" dirty="0" err="1"/>
              <a:t>HFpEF</a:t>
            </a:r>
            <a:r>
              <a:rPr lang="en-US" dirty="0"/>
              <a:t> at </a:t>
            </a:r>
            <a:r>
              <a:rPr lang="en-US" b="1" u="sng" dirty="0"/>
              <a:t>pulmonary</a:t>
            </a:r>
            <a:r>
              <a:rPr lang="en-US" dirty="0"/>
              <a:t> GR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1D9A-059A-DA96-A6A7-0E5243ADA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27528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Diagnosis of </a:t>
            </a:r>
            <a:r>
              <a:rPr lang="en-US" b="1" dirty="0"/>
              <a:t>symptomatic disease</a:t>
            </a:r>
          </a:p>
          <a:p>
            <a:r>
              <a:rPr lang="en-US" dirty="0"/>
              <a:t>👎: Se = (# Patients w/ finding &amp; disease) / (# Patients w/ Finding whether or not they have disease*)</a:t>
            </a:r>
          </a:p>
          <a:p>
            <a:pPr lvl="1"/>
            <a:r>
              <a:rPr lang="en-US" dirty="0"/>
              <a:t>Consider how we do PFTs</a:t>
            </a:r>
          </a:p>
          <a:p>
            <a:pPr marL="0" indent="0">
              <a:buNone/>
            </a:pPr>
            <a:r>
              <a:rPr lang="en-US" dirty="0"/>
              <a:t>*Susceptible to subtle spectrum bias</a:t>
            </a:r>
          </a:p>
          <a:p>
            <a:r>
              <a:rPr lang="en-US" dirty="0"/>
              <a:t>👍: (Likelihood in COPD) / (Likelihood in </a:t>
            </a:r>
            <a:r>
              <a:rPr lang="en-US" dirty="0" err="1"/>
              <a:t>HFpEF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You have a differential. You want findings that discriminate between the options (NOT findings that separate has disease vs doesn’t have disease)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906495-33B6-9F47-3E4D-27B233EB4362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256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Opinion: 👎 “Reason for Consult: Dyspnea; ….</a:t>
            </a:r>
          </a:p>
          <a:p>
            <a:pPr marL="0" indent="0">
              <a:buNone/>
            </a:pPr>
            <a:r>
              <a:rPr lang="en-US" dirty="0"/>
              <a:t>A/P: Not the lungs”</a:t>
            </a:r>
          </a:p>
          <a:p>
            <a:r>
              <a:rPr lang="en-US" dirty="0"/>
              <a:t>If a reason for dyspnea is needed and possible, we should be able to diagnose it regardless where in the chain of respiration the problem occurs. </a:t>
            </a:r>
          </a:p>
          <a:p>
            <a:pPr marL="0" indent="0">
              <a:buNone/>
            </a:pPr>
            <a:r>
              <a:rPr lang="en-US" dirty="0"/>
              <a:t>Our expertise is the entire respiratory system </a:t>
            </a:r>
          </a:p>
          <a:p>
            <a:pPr marL="0" indent="0">
              <a:buNone/>
            </a:pPr>
            <a:r>
              <a:rPr lang="en-US" dirty="0"/>
              <a:t>Consider Nephrology: Recs re AKI diagnosis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57CCC7-0B5B-1351-ED14-D1179D6E3330}"/>
              </a:ext>
            </a:extLst>
          </p:cNvPr>
          <p:cNvGrpSpPr/>
          <p:nvPr/>
        </p:nvGrpSpPr>
        <p:grpSpPr>
          <a:xfrm>
            <a:off x="4094787" y="4209119"/>
            <a:ext cx="4241801" cy="2690799"/>
            <a:chOff x="8348133" y="2287600"/>
            <a:chExt cx="4241801" cy="2690799"/>
          </a:xfrm>
        </p:grpSpPr>
        <p:pic>
          <p:nvPicPr>
            <p:cNvPr id="6" name="Picture 2" descr="9,800 Blank Pie Chart Images, Stock Photos &amp; Vectors | Shutterstock">
              <a:extLst>
                <a:ext uri="{FF2B5EF4-FFF2-40B4-BE49-F238E27FC236}">
                  <a16:creationId xmlns:a16="http://schemas.microsoft.com/office/drawing/2014/main" id="{75C84634-A58E-7ED7-67A8-C3C37EBCC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8" b="19666"/>
            <a:stretch/>
          </p:blipFill>
          <p:spPr bwMode="auto">
            <a:xfrm>
              <a:off x="8467559" y="2472266"/>
              <a:ext cx="3302000" cy="250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9CC88B-6CDF-9A08-21DB-09AF8947EEC5}"/>
                </a:ext>
              </a:extLst>
            </p:cNvPr>
            <p:cNvSpPr txBox="1"/>
            <p:nvPr/>
          </p:nvSpPr>
          <p:spPr>
            <a:xfrm>
              <a:off x="10735733" y="2287600"/>
              <a:ext cx="872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COPD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03EC09-BE8D-6DF8-7AEC-E256FC441416}"/>
                </a:ext>
              </a:extLst>
            </p:cNvPr>
            <p:cNvSpPr txBox="1"/>
            <p:nvPr/>
          </p:nvSpPr>
          <p:spPr>
            <a:xfrm>
              <a:off x="11353800" y="4085960"/>
              <a:ext cx="1236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B0411A-7BA9-231B-5313-011126B271A2}"/>
                </a:ext>
              </a:extLst>
            </p:cNvPr>
            <p:cNvSpPr txBox="1"/>
            <p:nvPr/>
          </p:nvSpPr>
          <p:spPr>
            <a:xfrm>
              <a:off x="8348133" y="27940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HFpEF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437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BCA6-AAA1-E312-613A-6427640F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1F07-B0E8-2A38-2955-7C467992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/>
              <a:t>Review diagnostic criteria for </a:t>
            </a:r>
            <a:r>
              <a:rPr lang="en-US" i="1" dirty="0" err="1"/>
              <a:t>HFpEF</a:t>
            </a:r>
            <a:r>
              <a:rPr lang="en-US" i="1" dirty="0"/>
              <a:t>:</a:t>
            </a:r>
            <a:r>
              <a:rPr lang="en-US" dirty="0"/>
              <a:t> elevated filling pressures and dyspnea </a:t>
            </a:r>
          </a:p>
          <a:p>
            <a:r>
              <a:rPr lang="en-US" i="1" dirty="0"/>
              <a:t>Review notable (or not) findings in </a:t>
            </a:r>
            <a:r>
              <a:rPr lang="en-US" i="1" dirty="0" err="1"/>
              <a:t>HFpEF</a:t>
            </a:r>
            <a:r>
              <a:rPr lang="en-US" i="1" dirty="0"/>
              <a:t>:</a:t>
            </a:r>
            <a:r>
              <a:rPr lang="en-US" dirty="0"/>
              <a:t> crackles minimally helpful</a:t>
            </a:r>
          </a:p>
          <a:p>
            <a:r>
              <a:rPr lang="en-US" i="1" dirty="0"/>
              <a:t>What’s up with chronotropic incompetence? </a:t>
            </a:r>
            <a:r>
              <a:rPr lang="en-US" dirty="0"/>
              <a:t>Incidental?</a:t>
            </a:r>
          </a:p>
          <a:p>
            <a:r>
              <a:rPr lang="en-US" i="1" dirty="0"/>
              <a:t>What’s up with the wedge? </a:t>
            </a:r>
            <a:r>
              <a:rPr lang="en-US" dirty="0"/>
              <a:t>Adaptive? Not causal to dyspnea</a:t>
            </a:r>
          </a:p>
          <a:p>
            <a:r>
              <a:rPr lang="en-US" i="1" dirty="0"/>
              <a:t>What’s up with the pleural pressure? </a:t>
            </a:r>
            <a:r>
              <a:rPr lang="en-US" dirty="0"/>
              <a:t>Transmural pressures diverge</a:t>
            </a:r>
          </a:p>
          <a:p>
            <a:endParaRPr lang="en-US" dirty="0"/>
          </a:p>
          <a:p>
            <a:r>
              <a:rPr lang="en-US" dirty="0"/>
              <a:t>Elevated filling pressures and dyspnea is the definition of </a:t>
            </a:r>
            <a:r>
              <a:rPr lang="en-US" dirty="0" err="1"/>
              <a:t>HFpEF</a:t>
            </a:r>
            <a:r>
              <a:rPr lang="en-US" dirty="0"/>
              <a:t>, but it’s not a great definition </a:t>
            </a:r>
          </a:p>
          <a:p>
            <a:pPr lvl="1"/>
            <a:r>
              <a:rPr lang="en-US" dirty="0"/>
              <a:t>Disparate pathologies lead to this (obesity, renal disease, OSA…)</a:t>
            </a:r>
          </a:p>
          <a:p>
            <a:pPr lvl="1"/>
            <a:r>
              <a:rPr lang="en-US" dirty="0"/>
              <a:t>The elevated filling pressures are probably NOT the cause of symptoms, but an epiphenomenon or adaptive mechanism</a:t>
            </a:r>
          </a:p>
          <a:p>
            <a:r>
              <a:rPr lang="en-US" dirty="0"/>
              <a:t>Symptom/Sign Interpretation: Chronic HF is not a disease of crackles; </a:t>
            </a:r>
            <a:r>
              <a:rPr lang="en-US" dirty="0" err="1"/>
              <a:t>Diurese</a:t>
            </a:r>
            <a:r>
              <a:rPr lang="en-US" dirty="0"/>
              <a:t> then diagnose re: CT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1556008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B482-75BC-8124-BFBB-689DA82B6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196D8-7FB0-72C0-D67E-D2B235376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CPET: </a:t>
            </a:r>
          </a:p>
          <a:p>
            <a:pPr lvl="1"/>
            <a:r>
              <a:rPr lang="en-US" dirty="0"/>
              <a:t>VO2 max ~45% weight normalized predicted; low AT </a:t>
            </a:r>
          </a:p>
          <a:p>
            <a:pPr lvl="1"/>
            <a:r>
              <a:rPr lang="en-US" dirty="0"/>
              <a:t>VEVCO2 43</a:t>
            </a:r>
          </a:p>
          <a:p>
            <a:pPr lvl="1"/>
            <a:r>
              <a:rPr lang="en-US" dirty="0"/>
              <a:t>Maximum HR 110; Significant metabolic acidosis</a:t>
            </a:r>
          </a:p>
          <a:p>
            <a:pPr lvl="1"/>
            <a:r>
              <a:rPr lang="en-US" dirty="0"/>
              <a:t>VE achieved &gt; (normal) MVV; Low (negative) BR; no obstruction pre or post.</a:t>
            </a: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/>
              <a:t>Interpretation: </a:t>
            </a:r>
          </a:p>
          <a:p>
            <a:pPr lvl="1">
              <a:buFontTx/>
              <a:buChar char="-"/>
            </a:pPr>
            <a:r>
              <a:rPr lang="en-US" dirty="0"/>
              <a:t>He has ventilatory limitation due to a high ventilation requirement (inefficient ventilation; probably from </a:t>
            </a:r>
            <a:r>
              <a:rPr lang="en-US" dirty="0" err="1"/>
              <a:t>HFpEF</a:t>
            </a:r>
            <a:r>
              <a:rPr lang="en-US" dirty="0"/>
              <a:t> and emphysema)… but minimal excess respiratory system loads. </a:t>
            </a:r>
          </a:p>
          <a:p>
            <a:pPr lvl="1">
              <a:buFontTx/>
              <a:buChar char="-"/>
            </a:pPr>
            <a:r>
              <a:rPr lang="en-US" dirty="0"/>
              <a:t>He has chronotropic incompetence</a:t>
            </a:r>
          </a:p>
          <a:p>
            <a:endParaRPr lang="en-US" dirty="0"/>
          </a:p>
          <a:p>
            <a:r>
              <a:rPr lang="en-US" dirty="0"/>
              <a:t>I tried taking of the BB (no indication for it) and some evidence withdrawal helps*</a:t>
            </a:r>
          </a:p>
          <a:p>
            <a:r>
              <a:rPr lang="en-US" dirty="0"/>
              <a:t>Maybe an SGLT2 inhibitor (improves QoL and Exertional Capacity in </a:t>
            </a:r>
            <a:r>
              <a:rPr lang="en-US" dirty="0" err="1"/>
              <a:t>HFpEF</a:t>
            </a:r>
            <a:r>
              <a:rPr lang="en-US" dirty="0"/>
              <a:t>)</a:t>
            </a:r>
          </a:p>
          <a:p>
            <a:r>
              <a:rPr lang="en-US" dirty="0"/>
              <a:t>He needs to quit smoking and lose weight… but inhalers?</a:t>
            </a:r>
          </a:p>
        </p:txBody>
      </p:sp>
    </p:spTree>
    <p:extLst>
      <p:ext uri="{BB962C8B-B14F-4D97-AF65-F5344CB8AC3E}">
        <p14:creationId xmlns:p14="http://schemas.microsoft.com/office/powerpoint/2010/main" val="2346410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0A7D-F076-389B-F2DA-0BB41051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no pharmacologic treatments that improve dyspnea in </a:t>
            </a:r>
            <a:r>
              <a:rPr lang="en-US" dirty="0" err="1"/>
              <a:t>HFpEF</a:t>
            </a:r>
            <a:r>
              <a:rPr lang="en-US" dirty="0"/>
              <a:t>? T/F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3C084-9D78-5D24-4AEB-24D1DC52D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</a:t>
            </a:r>
          </a:p>
          <a:p>
            <a:r>
              <a:rPr lang="en-US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222168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0A7D-F076-389B-F2DA-0BB41051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no pharmacologic treatments that improve dyspnea in </a:t>
            </a:r>
            <a:r>
              <a:rPr lang="en-US" dirty="0" err="1"/>
              <a:t>HFpEF</a:t>
            </a:r>
            <a:r>
              <a:rPr lang="en-US" dirty="0"/>
              <a:t>? T/F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3C084-9D78-5D24-4AEB-24D1DC52D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True</a:t>
            </a:r>
          </a:p>
          <a:p>
            <a:r>
              <a:rPr lang="en-US" b="1" dirty="0"/>
              <a:t>False</a:t>
            </a:r>
          </a:p>
          <a:p>
            <a:endParaRPr lang="en-US" b="1" dirty="0"/>
          </a:p>
          <a:p>
            <a:r>
              <a:rPr lang="en-US" b="1" dirty="0"/>
              <a:t>Empagliflozin and Dapagliflozin (2 trials; 12,000 patients)</a:t>
            </a:r>
            <a:r>
              <a:rPr lang="en-US" b="1" dirty="0">
                <a:sym typeface="Wingdings" pitchFamily="2" charset="2"/>
              </a:rPr>
              <a:t> reduced HR of re-hospitalization (HR ~0.7) and improved Kansas CM score + 6MW in </a:t>
            </a:r>
            <a:r>
              <a:rPr lang="en-US" b="1" dirty="0" err="1">
                <a:sym typeface="Wingdings" pitchFamily="2" charset="2"/>
              </a:rPr>
              <a:t>Dapa</a:t>
            </a:r>
            <a:r>
              <a:rPr lang="en-US" b="1" dirty="0">
                <a:sym typeface="Wingdings" pitchFamily="2" charset="2"/>
              </a:rPr>
              <a:t> case. 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similar impact on the rate of HF hospitalizations or cardiovascular death regardless of age, sex, EF, presence of diabetes, body mass index, or kidney function (range allowed in the trials: estimated glomerular filtration rate &gt;20-25 mL/min/1.73 m</a:t>
            </a:r>
            <a:r>
              <a:rPr lang="en-US" b="0" i="0" baseline="30000" dirty="0">
                <a:solidFill>
                  <a:srgbClr val="333333"/>
                </a:solidFill>
                <a:effectLst/>
                <a:latin typeface="Guardian TextSans Web"/>
              </a:rPr>
              <a:t>2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)</a:t>
            </a:r>
          </a:p>
          <a:p>
            <a:r>
              <a:rPr lang="en-US" dirty="0">
                <a:solidFill>
                  <a:srgbClr val="333333"/>
                </a:solidFill>
                <a:latin typeface="Guardian TextSans Web"/>
              </a:rPr>
              <a:t>Also cardiac rehab.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135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1FF6-EB9E-FAAC-EC9F-D376217C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50B75-8AC3-0D63-0735-AE115062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06"/>
            <a:ext cx="12192000" cy="68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26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2ED7-E7D1-C8FF-0F04-44FEE73E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270B2-9F70-94E0-6DBF-5CC79456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5130"/>
            <a:ext cx="10515600" cy="4351338"/>
          </a:xfrm>
        </p:spPr>
        <p:txBody>
          <a:bodyPr/>
          <a:lstStyle/>
          <a:p>
            <a:r>
              <a:rPr lang="en-US" dirty="0"/>
              <a:t>Review diagnostic criteria for </a:t>
            </a:r>
            <a:r>
              <a:rPr lang="en-US" dirty="0" err="1"/>
              <a:t>HFpEF</a:t>
            </a:r>
            <a:endParaRPr lang="en-US" dirty="0"/>
          </a:p>
          <a:p>
            <a:r>
              <a:rPr lang="en-US" dirty="0"/>
              <a:t>Review notable (or not) findings in </a:t>
            </a:r>
            <a:r>
              <a:rPr lang="en-US" dirty="0" err="1"/>
              <a:t>HFpEF</a:t>
            </a:r>
            <a:endParaRPr lang="en-US" dirty="0"/>
          </a:p>
          <a:p>
            <a:r>
              <a:rPr lang="en-US" dirty="0"/>
              <a:t>What’s up with chronotropic incompetence? </a:t>
            </a:r>
          </a:p>
          <a:p>
            <a:r>
              <a:rPr lang="en-US" dirty="0"/>
              <a:t>What’s up with the wedge? </a:t>
            </a:r>
          </a:p>
          <a:p>
            <a:r>
              <a:rPr lang="en-US" dirty="0"/>
              <a:t>What’s up with the pleural pressure? </a:t>
            </a:r>
          </a:p>
        </p:txBody>
      </p:sp>
    </p:spTree>
    <p:extLst>
      <p:ext uri="{BB962C8B-B14F-4D97-AF65-F5344CB8AC3E}">
        <p14:creationId xmlns:p14="http://schemas.microsoft.com/office/powerpoint/2010/main" val="242092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534F-90BD-729D-8C85-174AFF36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False: CPET is gold standard for diagnosing </a:t>
            </a:r>
            <a:r>
              <a:rPr lang="en-US" dirty="0" err="1"/>
              <a:t>HFpEF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5073-D54E-518C-9AC3-1C056690E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</a:t>
            </a:r>
          </a:p>
          <a:p>
            <a:r>
              <a:rPr lang="en-US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79895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534F-90BD-729D-8C85-174AFF36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or False: CPET is gold standard for diagnosing </a:t>
            </a:r>
            <a:r>
              <a:rPr lang="en-US" dirty="0" err="1"/>
              <a:t>HFpEF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5073-D54E-518C-9AC3-1C056690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3691" cy="4351338"/>
          </a:xfrm>
        </p:spPr>
        <p:txBody>
          <a:bodyPr/>
          <a:lstStyle/>
          <a:p>
            <a:r>
              <a:rPr lang="en-US" b="1" dirty="0"/>
              <a:t>True </a:t>
            </a:r>
          </a:p>
          <a:p>
            <a:r>
              <a:rPr lang="en-US" b="1" dirty="0"/>
              <a:t>False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The [ </a:t>
            </a:r>
            <a:r>
              <a:rPr lang="en-US" b="1" i="0" dirty="0">
                <a:solidFill>
                  <a:srgbClr val="333333"/>
                </a:solidFill>
                <a:effectLst/>
                <a:latin typeface="Guardian TextSans Web"/>
              </a:rPr>
              <a:t>exercise 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] RHC directly measures atrial pressures and is considered the criterion standard (100% sensitivity and specificity; C statistic, 1.0) for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 diagnosis*</a:t>
            </a:r>
          </a:p>
          <a:p>
            <a:endParaRPr lang="en-US" dirty="0">
              <a:solidFill>
                <a:srgbClr val="333333"/>
              </a:solidFill>
              <a:latin typeface="Guardian TextSans Web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We will discuss this more.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F6A1B-BF0E-54BD-0F99-0C579EE8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25409"/>
            <a:ext cx="5878658" cy="2312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A8C9B-EECB-4276-8E2F-1D30475D7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842" y="998802"/>
            <a:ext cx="4508858" cy="1733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EAD1C8-C9E6-4EC3-1918-DD5CA653FE67}"/>
              </a:ext>
            </a:extLst>
          </p:cNvPr>
          <p:cNvSpPr/>
          <p:nvPr/>
        </p:nvSpPr>
        <p:spPr>
          <a:xfrm>
            <a:off x="6096000" y="4986338"/>
            <a:ext cx="5727700" cy="533930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8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2906-2609-1139-DD56-39C36FBC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CPET in CHF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DFDBE-EA4D-C40D-724D-3DDB6F435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523" y="4962789"/>
            <a:ext cx="3894392" cy="195236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22052E-4BE3-9B93-E40A-EAB1C845C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1" y="1332521"/>
            <a:ext cx="4988983" cy="36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A01C40-8E80-78A8-D4C0-85152A10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33" y="501650"/>
            <a:ext cx="5588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F91FE2-161B-DE73-8366-9DA0CC7A9577}"/>
              </a:ext>
            </a:extLst>
          </p:cNvPr>
          <p:cNvSpPr/>
          <p:nvPr/>
        </p:nvSpPr>
        <p:spPr>
          <a:xfrm>
            <a:off x="2902970" y="3145765"/>
            <a:ext cx="2498764" cy="1325563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C0D49B-D6DF-013A-48A7-E3911C404F99}"/>
              </a:ext>
            </a:extLst>
          </p:cNvPr>
          <p:cNvSpPr/>
          <p:nvPr/>
        </p:nvSpPr>
        <p:spPr>
          <a:xfrm>
            <a:off x="10668000" y="2498804"/>
            <a:ext cx="1111250" cy="1548263"/>
          </a:xfrm>
          <a:prstGeom prst="rect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9B90CB-3C71-C2F1-79B5-CE5FBA1AF74C}"/>
              </a:ext>
            </a:extLst>
          </p:cNvPr>
          <p:cNvSpPr/>
          <p:nvPr/>
        </p:nvSpPr>
        <p:spPr>
          <a:xfrm>
            <a:off x="7287686" y="4234393"/>
            <a:ext cx="1162047" cy="1325564"/>
          </a:xfrm>
          <a:prstGeom prst="rect">
            <a:avLst/>
          </a:prstGeom>
          <a:noFill/>
          <a:ln w="66675">
            <a:solidFill>
              <a:srgbClr val="C00000">
                <a:alpha val="4596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C28ED1-8E53-22F1-6204-17E118A68DA6}"/>
              </a:ext>
            </a:extLst>
          </p:cNvPr>
          <p:cNvSpPr/>
          <p:nvPr/>
        </p:nvSpPr>
        <p:spPr>
          <a:xfrm>
            <a:off x="9533468" y="2498804"/>
            <a:ext cx="1134532" cy="1548263"/>
          </a:xfrm>
          <a:prstGeom prst="rect">
            <a:avLst/>
          </a:prstGeom>
          <a:noFill/>
          <a:ln w="66675">
            <a:solidFill>
              <a:srgbClr val="C0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6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C96B-5806-E366-879B-83CBD70B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 on TTE are required to diagnose </a:t>
            </a:r>
            <a:r>
              <a:rPr lang="en-US" dirty="0" err="1"/>
              <a:t>HFpEF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38BA-FBAA-DAD5-FBEE-6449B905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</a:t>
            </a:r>
          </a:p>
          <a:p>
            <a:r>
              <a:rPr lang="en-US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02285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C96B-5806-E366-879B-83CBD70B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 on TTE are required to diagnose </a:t>
            </a:r>
            <a:r>
              <a:rPr lang="en-US" dirty="0" err="1"/>
              <a:t>HFpEF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38BA-FBAA-DAD5-FBEE-6449B905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True </a:t>
            </a:r>
          </a:p>
          <a:p>
            <a:r>
              <a:rPr lang="en-US" b="1" dirty="0"/>
              <a:t>False</a:t>
            </a:r>
          </a:p>
          <a:p>
            <a:endParaRPr lang="en-US" b="1" dirty="0"/>
          </a:p>
          <a:p>
            <a:r>
              <a:rPr lang="en-US" b="1" dirty="0"/>
              <a:t>Requires evidence of increased filling pressures (R atrial pressure, PCWP, or LVEDP) at rest or with exercise. Which can be: </a:t>
            </a:r>
          </a:p>
          <a:p>
            <a:pPr lvl="1"/>
            <a:r>
              <a:rPr lang="en-US" b="1" dirty="0"/>
              <a:t>TTE </a:t>
            </a:r>
          </a:p>
          <a:p>
            <a:pPr lvl="1"/>
            <a:r>
              <a:rPr lang="en-US" b="1" dirty="0"/>
              <a:t>Catheterization</a:t>
            </a:r>
          </a:p>
          <a:p>
            <a:pPr lvl="1"/>
            <a:r>
              <a:rPr lang="en-US" b="1" dirty="0"/>
              <a:t>Or inferred by physical exam/CXR/BNP*/H2FPEF score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30% of patients with elevated PCWP have BNP &lt; 100.  (“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BNP/NT-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proBNP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 assays are insufficient to rule out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uardian TextSans Web"/>
              </a:rPr>
              <a:t>HFpEF</a:t>
            </a:r>
            <a:r>
              <a:rPr lang="en-US" b="0" i="0" dirty="0">
                <a:solidFill>
                  <a:srgbClr val="333333"/>
                </a:solidFill>
                <a:effectLst/>
                <a:latin typeface="Guardian TextSans Web"/>
              </a:rPr>
              <a:t>, particularly in younger patients, those with sinus rhythm, and those with obesity and/or normal kidney function.”)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0DB0F-B64B-6D40-96E9-77BF679C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5633"/>
            <a:ext cx="5066489" cy="17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99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3792</Words>
  <Application>Microsoft Macintosh PowerPoint</Application>
  <PresentationFormat>Widescreen</PresentationFormat>
  <Paragraphs>444</Paragraphs>
  <Slides>34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Guardian TextSans Web</vt:lpstr>
      <vt:lpstr>Helvetica</vt:lpstr>
      <vt:lpstr>HelveticaNeue</vt:lpstr>
      <vt:lpstr>inherit</vt:lpstr>
      <vt:lpstr>Times</vt:lpstr>
      <vt:lpstr>TwitterChirp</vt:lpstr>
      <vt:lpstr>Wingdings</vt:lpstr>
      <vt:lpstr>Office Theme</vt:lpstr>
      <vt:lpstr>If everyone has HFpEF,  does anyone? </vt:lpstr>
      <vt:lpstr>Patient: </vt:lpstr>
      <vt:lpstr>2 arguments why HFpEF at pulmonary GR</vt:lpstr>
      <vt:lpstr>Aims</vt:lpstr>
      <vt:lpstr>True or False: CPET is gold standard for diagnosing HFpEF?</vt:lpstr>
      <vt:lpstr>True or False: CPET is gold standard for diagnosing HFpEF?</vt:lpstr>
      <vt:lpstr>CPET in CHF</vt:lpstr>
      <vt:lpstr>Abnormalities on TTE are required to diagnose HFpEF?</vt:lpstr>
      <vt:lpstr>Abnormalities on TTE are required to diagnose HFpEF?</vt:lpstr>
      <vt:lpstr>HF2PEF (2022 ACC/AHA CPG)</vt:lpstr>
      <vt:lpstr>You are evaluating a patient you think has HFpEF. They do not have crackles. How does this change the likelihood they have congestion?</vt:lpstr>
      <vt:lpstr>You are evaluating a patient you think has HFpEF. They do not have crackles. How does this change the likelihood they have congestion?</vt:lpstr>
      <vt:lpstr>Why? </vt:lpstr>
      <vt:lpstr>Pulmonary Edema: Interstitial &amp; Alveolar </vt:lpstr>
      <vt:lpstr>PowerPoint Presentation</vt:lpstr>
      <vt:lpstr>The mechanism of dyspnea in HFpEF is that PCWP increases with exertion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the elevated PCWP is a epiphenomena or a consequence of whatever causes the dyspnea…</vt:lpstr>
      <vt:lpstr>Should RHC measurements be adjusted for intrapleural pressure for HFpEF? </vt:lpstr>
      <vt:lpstr>Review: what did the study do?</vt:lpstr>
      <vt:lpstr>What did they find? </vt:lpstr>
      <vt:lpstr>Lowing afterload (diuretics) aren’t likely to help 1 and 3. </vt:lpstr>
      <vt:lpstr>Pulmonary Hypertension: Do we care about transmural or dynamic pressures? Debatable For Heart Failure: We care about transmural pressures (for both preload and afterload)</vt:lpstr>
      <vt:lpstr>Does ↑PCWP predict pathology or response?</vt:lpstr>
      <vt:lpstr>2 new studies</vt:lpstr>
      <vt:lpstr>Takeaways: </vt:lpstr>
      <vt:lpstr>Patient: </vt:lpstr>
      <vt:lpstr>There are no pharmacologic treatments that improve dyspnea in HFpEF? T/F</vt:lpstr>
      <vt:lpstr>There are no pharmacologic treatments that improve dyspnea in HFpEF? T/F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you think you know HFpEF ?</dc:title>
  <dc:creator>BRIAN LOCKE</dc:creator>
  <cp:lastModifiedBy>Brian Locke</cp:lastModifiedBy>
  <cp:revision>18</cp:revision>
  <dcterms:created xsi:type="dcterms:W3CDTF">2023-04-13T01:58:32Z</dcterms:created>
  <dcterms:modified xsi:type="dcterms:W3CDTF">2024-01-24T20:58:15Z</dcterms:modified>
</cp:coreProperties>
</file>